
<file path=[Content_Types].xml><?xml version="1.0" encoding="utf-8"?>
<Types xmlns="http://schemas.openxmlformats.org/package/2006/content-types">
  <Default Extension="fntdata" ContentType="application/x-fontdata"/>
  <Default Extension="gif" ContentType="image/gif"/>
  <Default Extension="jpeg" ContentType="image/jpeg"/>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2.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notesSlides/notesSlide3.xml" ContentType="application/vnd.openxmlformats-officedocument.presentationml.notesSlide+xml"/>
  <Override PartName="/ppt/tags/tag15.xml" ContentType="application/vnd.openxmlformats-officedocument.presentationml.tags+xml"/>
  <Override PartName="/ppt/tags/tag16.xml" ContentType="application/vnd.openxmlformats-officedocument.presentationml.tags+xml"/>
  <Override PartName="/ppt/notesSlides/notesSlide4.xml" ContentType="application/vnd.openxmlformats-officedocument.presentationml.notesSlide+xml"/>
  <Override PartName="/ppt/tags/tag17.xml" ContentType="application/vnd.openxmlformats-officedocument.presentationml.tags+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3"/>
  </p:notesMasterIdLst>
  <p:sldIdLst>
    <p:sldId id="256" r:id="rId2"/>
    <p:sldId id="258" r:id="rId3"/>
    <p:sldId id="257" r:id="rId4"/>
    <p:sldId id="259" r:id="rId5"/>
    <p:sldId id="276" r:id="rId6"/>
    <p:sldId id="261" r:id="rId7"/>
    <p:sldId id="262" r:id="rId8"/>
    <p:sldId id="277" r:id="rId9"/>
    <p:sldId id="260" r:id="rId10"/>
    <p:sldId id="278" r:id="rId11"/>
    <p:sldId id="269" r:id="rId12"/>
    <p:sldId id="263" r:id="rId13"/>
    <p:sldId id="279" r:id="rId14"/>
    <p:sldId id="280" r:id="rId15"/>
    <p:sldId id="264" r:id="rId16"/>
    <p:sldId id="265" r:id="rId17"/>
    <p:sldId id="281" r:id="rId18"/>
    <p:sldId id="283" r:id="rId19"/>
    <p:sldId id="282" r:id="rId20"/>
    <p:sldId id="284" r:id="rId21"/>
    <p:sldId id="275" r:id="rId22"/>
  </p:sldIdLst>
  <p:sldSz cx="18288000" cy="10287000"/>
  <p:notesSz cx="6858000" cy="9144000"/>
  <p:embeddedFontLst>
    <p:embeddedFont>
      <p:font typeface="Calibri" panose="020F0502020204030204" pitchFamily="34" charset="0"/>
      <p:regular r:id="rId24"/>
      <p:bold r:id="rId25"/>
      <p:italic r:id="rId26"/>
      <p:boldItalic r:id="rId27"/>
    </p:embeddedFont>
    <p:embeddedFont>
      <p:font typeface="Cambria" panose="02040503050406030204" pitchFamily="18" charset="0"/>
      <p:regular r:id="rId28"/>
      <p:bold r:id="rId29"/>
      <p:italic r:id="rId30"/>
      <p:boldItalic r:id="rId3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19BCB"/>
    <a:srgbClr val="DF9FBA"/>
    <a:srgbClr val="E0D2EF"/>
    <a:srgbClr val="9E93DF"/>
    <a:srgbClr val="B697D1"/>
    <a:srgbClr val="D59DC0"/>
    <a:srgbClr val="C099CC"/>
    <a:srgbClr val="FFFFFF"/>
    <a:srgbClr val="BD99CD"/>
    <a:srgbClr val="C49AC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845" autoAdjust="0"/>
    <p:restoredTop sz="94622" autoAdjust="0"/>
  </p:normalViewPr>
  <p:slideViewPr>
    <p:cSldViewPr>
      <p:cViewPr varScale="1">
        <p:scale>
          <a:sx n="55" d="100"/>
          <a:sy n="55" d="100"/>
        </p:scale>
        <p:origin x="43"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D61B916-3B56-4264-97C5-D37BD5A9AFFD}" type="datetimeFigureOut">
              <a:rPr lang="en-US" smtClean="0"/>
              <a:t>4/28/2023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1619FD7-3D5C-4A68-842C-0CF5A2AB895C}" type="slidenum">
              <a:rPr lang="en-US" smtClean="0"/>
              <a:t>‹#›</a:t>
            </a:fld>
            <a:endParaRPr lang="en-US"/>
          </a:p>
        </p:txBody>
      </p:sp>
    </p:spTree>
    <p:extLst>
      <p:ext uri="{BB962C8B-B14F-4D97-AF65-F5344CB8AC3E}">
        <p14:creationId xmlns:p14="http://schemas.microsoft.com/office/powerpoint/2010/main" val="16303436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1619FD7-3D5C-4A68-842C-0CF5A2AB895C}" type="slidenum">
              <a:rPr lang="en-US" smtClean="0"/>
              <a:t>2</a:t>
            </a:fld>
            <a:endParaRPr lang="en-US"/>
          </a:p>
        </p:txBody>
      </p:sp>
    </p:spTree>
    <p:extLst>
      <p:ext uri="{BB962C8B-B14F-4D97-AF65-F5344CB8AC3E}">
        <p14:creationId xmlns:p14="http://schemas.microsoft.com/office/powerpoint/2010/main" val="25495371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1619FD7-3D5C-4A68-842C-0CF5A2AB895C}" type="slidenum">
              <a:rPr lang="en-US" smtClean="0"/>
              <a:t>5</a:t>
            </a:fld>
            <a:endParaRPr lang="en-US"/>
          </a:p>
        </p:txBody>
      </p:sp>
    </p:spTree>
    <p:extLst>
      <p:ext uri="{BB962C8B-B14F-4D97-AF65-F5344CB8AC3E}">
        <p14:creationId xmlns:p14="http://schemas.microsoft.com/office/powerpoint/2010/main" val="34042391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1619FD7-3D5C-4A68-842C-0CF5A2AB895C}" type="slidenum">
              <a:rPr lang="en-US" smtClean="0"/>
              <a:t>17</a:t>
            </a:fld>
            <a:endParaRPr lang="en-US"/>
          </a:p>
        </p:txBody>
      </p:sp>
    </p:spTree>
    <p:extLst>
      <p:ext uri="{BB962C8B-B14F-4D97-AF65-F5344CB8AC3E}">
        <p14:creationId xmlns:p14="http://schemas.microsoft.com/office/powerpoint/2010/main" val="17390942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1619FD7-3D5C-4A68-842C-0CF5A2AB895C}" type="slidenum">
              <a:rPr lang="en-US" smtClean="0"/>
              <a:t>19</a:t>
            </a:fld>
            <a:endParaRPr lang="en-US"/>
          </a:p>
        </p:txBody>
      </p:sp>
    </p:spTree>
    <p:extLst>
      <p:ext uri="{BB962C8B-B14F-4D97-AF65-F5344CB8AC3E}">
        <p14:creationId xmlns:p14="http://schemas.microsoft.com/office/powerpoint/2010/main" val="23108346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1619FD7-3D5C-4A68-842C-0CF5A2AB895C}" type="slidenum">
              <a:rPr lang="en-US" smtClean="0"/>
              <a:t>20</a:t>
            </a:fld>
            <a:endParaRPr lang="en-US"/>
          </a:p>
        </p:txBody>
      </p:sp>
    </p:spTree>
    <p:extLst>
      <p:ext uri="{BB962C8B-B14F-4D97-AF65-F5344CB8AC3E}">
        <p14:creationId xmlns:p14="http://schemas.microsoft.com/office/powerpoint/2010/main" val="12412733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4/28/2023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4/28/2023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4/28/2023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4/28/2023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4/28/2023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7.xml"/><Relationship Id="rId7" Type="http://schemas.openxmlformats.org/officeDocument/2006/relationships/image" Target="../media/image4.png"/><Relationship Id="rId12" Type="http://schemas.openxmlformats.org/officeDocument/2006/relationships/image" Target="../media/image9.pn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3.png"/><Relationship Id="rId11" Type="http://schemas.openxmlformats.org/officeDocument/2006/relationships/image" Target="../media/image8.png"/><Relationship Id="rId5" Type="http://schemas.openxmlformats.org/officeDocument/2006/relationships/image" Target="../media/image2.svg"/><Relationship Id="rId10" Type="http://schemas.openxmlformats.org/officeDocument/2006/relationships/image" Target="../media/image7.svg"/><Relationship Id="rId4" Type="http://schemas.openxmlformats.org/officeDocument/2006/relationships/image" Target="../media/image1.png"/><Relationship Id="rId9"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audio" Target="../media/media10.m4a"/><Relationship Id="rId7" Type="http://schemas.openxmlformats.org/officeDocument/2006/relationships/image" Target="../media/image9.png"/><Relationship Id="rId2" Type="http://schemas.microsoft.com/office/2007/relationships/media" Target="../media/media10.m4a"/><Relationship Id="rId1" Type="http://schemas.openxmlformats.org/officeDocument/2006/relationships/tags" Target="../tags/tag9.xml"/><Relationship Id="rId6" Type="http://schemas.openxmlformats.org/officeDocument/2006/relationships/image" Target="../media/image5.png"/><Relationship Id="rId5" Type="http://schemas.openxmlformats.org/officeDocument/2006/relationships/image" Target="../media/image8.png"/><Relationship Id="rId4"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slideLayout" Target="../slideLayouts/slideLayout7.xml"/><Relationship Id="rId7" Type="http://schemas.openxmlformats.org/officeDocument/2006/relationships/image" Target="../media/image20.gif"/><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8.png"/><Relationship Id="rId5" Type="http://schemas.openxmlformats.org/officeDocument/2006/relationships/image" Target="../media/image11.sv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audio" Target="../media/media12.m4a"/><Relationship Id="rId7" Type="http://schemas.openxmlformats.org/officeDocument/2006/relationships/image" Target="../media/image13.png"/><Relationship Id="rId2" Type="http://schemas.microsoft.com/office/2007/relationships/media" Target="../media/media12.m4a"/><Relationship Id="rId1" Type="http://schemas.openxmlformats.org/officeDocument/2006/relationships/tags" Target="../tags/tag10.xml"/><Relationship Id="rId6" Type="http://schemas.openxmlformats.org/officeDocument/2006/relationships/image" Target="../media/image3.png"/><Relationship Id="rId5" Type="http://schemas.openxmlformats.org/officeDocument/2006/relationships/image" Target="../media/image8.png"/><Relationship Id="rId4"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audio" Target="../media/media13.m4a"/><Relationship Id="rId7" Type="http://schemas.openxmlformats.org/officeDocument/2006/relationships/image" Target="../media/image13.png"/><Relationship Id="rId2" Type="http://schemas.microsoft.com/office/2007/relationships/media" Target="../media/media13.m4a"/><Relationship Id="rId1" Type="http://schemas.openxmlformats.org/officeDocument/2006/relationships/tags" Target="../tags/tag11.xml"/><Relationship Id="rId6" Type="http://schemas.openxmlformats.org/officeDocument/2006/relationships/image" Target="../media/image3.png"/><Relationship Id="rId5" Type="http://schemas.openxmlformats.org/officeDocument/2006/relationships/image" Target="../media/image8.png"/><Relationship Id="rId4"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audio" Target="../media/media14.m4a"/><Relationship Id="rId2" Type="http://schemas.microsoft.com/office/2007/relationships/media" Target="../media/media14.m4a"/><Relationship Id="rId1" Type="http://schemas.openxmlformats.org/officeDocument/2006/relationships/tags" Target="../tags/tag1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audio" Target="../media/media15.m4a"/><Relationship Id="rId7" Type="http://schemas.openxmlformats.org/officeDocument/2006/relationships/image" Target="../media/image9.png"/><Relationship Id="rId2" Type="http://schemas.microsoft.com/office/2007/relationships/media" Target="../media/media15.m4a"/><Relationship Id="rId1" Type="http://schemas.openxmlformats.org/officeDocument/2006/relationships/tags" Target="../tags/tag13.xml"/><Relationship Id="rId6" Type="http://schemas.openxmlformats.org/officeDocument/2006/relationships/image" Target="../media/image8.png"/><Relationship Id="rId5" Type="http://schemas.openxmlformats.org/officeDocument/2006/relationships/image" Target="../media/image21.png"/><Relationship Id="rId4"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audio" Target="../media/media16.m4a"/><Relationship Id="rId2" Type="http://schemas.microsoft.com/office/2007/relationships/media" Target="../media/media16.m4a"/><Relationship Id="rId1" Type="http://schemas.openxmlformats.org/officeDocument/2006/relationships/tags" Target="../tags/tag14.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slideLayout" Target="../slideLayouts/slideLayout7.xml"/><Relationship Id="rId7" Type="http://schemas.openxmlformats.org/officeDocument/2006/relationships/image" Target="../media/image17.png"/><Relationship Id="rId2" Type="http://schemas.openxmlformats.org/officeDocument/2006/relationships/audio" Target="../media/media17.m4a"/><Relationship Id="rId1" Type="http://schemas.microsoft.com/office/2007/relationships/media" Target="../media/media17.m4a"/><Relationship Id="rId6" Type="http://schemas.openxmlformats.org/officeDocument/2006/relationships/image" Target="../media/image11.svg"/><Relationship Id="rId5" Type="http://schemas.openxmlformats.org/officeDocument/2006/relationships/image" Target="../media/image10.png"/><Relationship Id="rId10" Type="http://schemas.openxmlformats.org/officeDocument/2006/relationships/image" Target="../media/image9.png"/><Relationship Id="rId4" Type="http://schemas.openxmlformats.org/officeDocument/2006/relationships/notesSlide" Target="../notesSlides/notesSlide3.xml"/><Relationship Id="rId9" Type="http://schemas.openxmlformats.org/officeDocument/2006/relationships/image" Target="../media/image8.png"/></Relationships>
</file>

<file path=ppt/slides/_rels/slide18.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audio" Target="../media/media18.m4a"/><Relationship Id="rId7" Type="http://schemas.openxmlformats.org/officeDocument/2006/relationships/image" Target="../media/image12.png"/><Relationship Id="rId2" Type="http://schemas.microsoft.com/office/2007/relationships/media" Target="../media/media18.m4a"/><Relationship Id="rId1" Type="http://schemas.openxmlformats.org/officeDocument/2006/relationships/tags" Target="../tags/tag15.xml"/><Relationship Id="rId6" Type="http://schemas.openxmlformats.org/officeDocument/2006/relationships/image" Target="../media/image2.svg"/><Relationship Id="rId11" Type="http://schemas.openxmlformats.org/officeDocument/2006/relationships/image" Target="../media/image9.png"/><Relationship Id="rId5" Type="http://schemas.openxmlformats.org/officeDocument/2006/relationships/image" Target="../media/image1.png"/><Relationship Id="rId10" Type="http://schemas.openxmlformats.org/officeDocument/2006/relationships/image" Target="../media/image14.png"/><Relationship Id="rId4" Type="http://schemas.openxmlformats.org/officeDocument/2006/relationships/slideLayout" Target="../slideLayouts/slideLayout7.xml"/><Relationship Id="rId9" Type="http://schemas.openxmlformats.org/officeDocument/2006/relationships/image" Target="../media/image8.png"/></Relationships>
</file>

<file path=ppt/slides/_rels/slide19.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audio" Target="../media/media19.m4a"/><Relationship Id="rId7" Type="http://schemas.openxmlformats.org/officeDocument/2006/relationships/image" Target="../media/image18.png"/><Relationship Id="rId2" Type="http://schemas.microsoft.com/office/2007/relationships/media" Target="../media/media19.m4a"/><Relationship Id="rId1" Type="http://schemas.openxmlformats.org/officeDocument/2006/relationships/tags" Target="../tags/tag16.xml"/><Relationship Id="rId6" Type="http://schemas.openxmlformats.org/officeDocument/2006/relationships/image" Target="../media/image17.png"/><Relationship Id="rId5" Type="http://schemas.openxmlformats.org/officeDocument/2006/relationships/notesSlide" Target="../notesSlides/notesSlide4.xml"/><Relationship Id="rId4" Type="http://schemas.openxmlformats.org/officeDocument/2006/relationships/slideLayout" Target="../slideLayouts/slideLayout7.xml"/><Relationship Id="rId9" Type="http://schemas.openxmlformats.org/officeDocument/2006/relationships/image" Target="../media/image9.png"/></Relationships>
</file>

<file path=ppt/slides/_rels/slide2.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audio" Target="../media/media2.m4a"/><Relationship Id="rId7" Type="http://schemas.openxmlformats.org/officeDocument/2006/relationships/image" Target="../media/image4.png"/><Relationship Id="rId2" Type="http://schemas.microsoft.com/office/2007/relationships/media" Target="../media/media2.m4a"/><Relationship Id="rId1" Type="http://schemas.openxmlformats.org/officeDocument/2006/relationships/tags" Target="../tags/tag1.xml"/><Relationship Id="rId6" Type="http://schemas.openxmlformats.org/officeDocument/2006/relationships/image" Target="../media/image8.png"/><Relationship Id="rId5" Type="http://schemas.openxmlformats.org/officeDocument/2006/relationships/notesSlide" Target="../notesSlides/notesSlide1.xml"/><Relationship Id="rId10" Type="http://schemas.openxmlformats.org/officeDocument/2006/relationships/image" Target="../media/image9.png"/><Relationship Id="rId4" Type="http://schemas.openxmlformats.org/officeDocument/2006/relationships/slideLayout" Target="../slideLayouts/slideLayout7.xml"/><Relationship Id="rId9" Type="http://schemas.openxmlformats.org/officeDocument/2006/relationships/image" Target="../media/image11.svg"/></Relationships>
</file>

<file path=ppt/slides/_rels/slide20.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audio" Target="../media/media20.m4a"/><Relationship Id="rId7" Type="http://schemas.openxmlformats.org/officeDocument/2006/relationships/image" Target="../media/image18.png"/><Relationship Id="rId2" Type="http://schemas.microsoft.com/office/2007/relationships/media" Target="../media/media20.m4a"/><Relationship Id="rId1" Type="http://schemas.openxmlformats.org/officeDocument/2006/relationships/tags" Target="../tags/tag17.xml"/><Relationship Id="rId6" Type="http://schemas.openxmlformats.org/officeDocument/2006/relationships/image" Target="../media/image17.png"/><Relationship Id="rId5" Type="http://schemas.openxmlformats.org/officeDocument/2006/relationships/notesSlide" Target="../notesSlides/notesSlide5.xml"/><Relationship Id="rId4" Type="http://schemas.openxmlformats.org/officeDocument/2006/relationships/slideLayout" Target="../slideLayouts/slideLayout7.xml"/><Relationship Id="rId9" Type="http://schemas.openxmlformats.org/officeDocument/2006/relationships/image" Target="../media/image9.png"/></Relationships>
</file>

<file path=ppt/slides/_rels/slide21.xml.rels><?xml version="1.0" encoding="UTF-8" standalone="yes"?>
<Relationships xmlns="http://schemas.openxmlformats.org/package/2006/relationships"><Relationship Id="rId8" Type="http://schemas.openxmlformats.org/officeDocument/2006/relationships/image" Target="../media/image23.svg"/><Relationship Id="rId13" Type="http://schemas.openxmlformats.org/officeDocument/2006/relationships/image" Target="../media/image25.svg"/><Relationship Id="rId3" Type="http://schemas.openxmlformats.org/officeDocument/2006/relationships/slideLayout" Target="../slideLayouts/slideLayout7.xml"/><Relationship Id="rId7" Type="http://schemas.openxmlformats.org/officeDocument/2006/relationships/image" Target="../media/image22.png"/><Relationship Id="rId12" Type="http://schemas.openxmlformats.org/officeDocument/2006/relationships/image" Target="../media/image24.png"/><Relationship Id="rId2" Type="http://schemas.openxmlformats.org/officeDocument/2006/relationships/audio" Target="../media/media21.m4a"/><Relationship Id="rId1" Type="http://schemas.microsoft.com/office/2007/relationships/media" Target="../media/media21.m4a"/><Relationship Id="rId6" Type="http://schemas.openxmlformats.org/officeDocument/2006/relationships/image" Target="../media/image16.png"/><Relationship Id="rId11" Type="http://schemas.openxmlformats.org/officeDocument/2006/relationships/image" Target="../media/image3.png"/><Relationship Id="rId5" Type="http://schemas.openxmlformats.org/officeDocument/2006/relationships/image" Target="../media/image11.svg"/><Relationship Id="rId10" Type="http://schemas.openxmlformats.org/officeDocument/2006/relationships/image" Target="../media/image8.png"/><Relationship Id="rId4" Type="http://schemas.openxmlformats.org/officeDocument/2006/relationships/image" Target="../media/image10.png"/><Relationship Id="rId9" Type="http://schemas.openxmlformats.org/officeDocument/2006/relationships/image" Target="../media/image5.png"/><Relationship Id="rId14" Type="http://schemas.openxmlformats.org/officeDocument/2006/relationships/image" Target="../media/image9.png"/></Relationships>
</file>

<file path=ppt/slides/_rels/slide3.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audio" Target="../media/media3.m4a"/><Relationship Id="rId7" Type="http://schemas.openxmlformats.org/officeDocument/2006/relationships/image" Target="../media/image12.png"/><Relationship Id="rId2" Type="http://schemas.microsoft.com/office/2007/relationships/media" Target="../media/media3.m4a"/><Relationship Id="rId1" Type="http://schemas.openxmlformats.org/officeDocument/2006/relationships/tags" Target="../tags/tag2.xml"/><Relationship Id="rId6" Type="http://schemas.openxmlformats.org/officeDocument/2006/relationships/image" Target="../media/image2.svg"/><Relationship Id="rId11" Type="http://schemas.openxmlformats.org/officeDocument/2006/relationships/image" Target="../media/image9.png"/><Relationship Id="rId5" Type="http://schemas.openxmlformats.org/officeDocument/2006/relationships/image" Target="../media/image1.png"/><Relationship Id="rId10" Type="http://schemas.openxmlformats.org/officeDocument/2006/relationships/image" Target="../media/image14.png"/><Relationship Id="rId4" Type="http://schemas.openxmlformats.org/officeDocument/2006/relationships/slideLayout" Target="../slideLayouts/slideLayout7.xml"/><Relationship Id="rId9" Type="http://schemas.openxmlformats.org/officeDocument/2006/relationships/image" Target="../media/image8.png"/></Relationships>
</file>

<file path=ppt/slides/_rels/slide4.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audio" Target="../media/media4.m4a"/><Relationship Id="rId7" Type="http://schemas.openxmlformats.org/officeDocument/2006/relationships/image" Target="../media/image8.png"/><Relationship Id="rId2" Type="http://schemas.microsoft.com/office/2007/relationships/media" Target="../media/media4.m4a"/><Relationship Id="rId1" Type="http://schemas.openxmlformats.org/officeDocument/2006/relationships/tags" Target="../tags/tag3.xml"/><Relationship Id="rId6" Type="http://schemas.openxmlformats.org/officeDocument/2006/relationships/image" Target="../media/image5.png"/><Relationship Id="rId5" Type="http://schemas.openxmlformats.org/officeDocument/2006/relationships/image" Target="../media/image15.png"/><Relationship Id="rId4" Type="http://schemas.openxmlformats.org/officeDocument/2006/relationships/slideLayout" Target="../slideLayouts/slideLayout7.xml"/><Relationship Id="rId9" Type="http://schemas.openxmlformats.org/officeDocument/2006/relationships/image" Target="../media/image9.png"/></Relationships>
</file>

<file path=ppt/slides/_rels/slide5.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audio" Target="../media/media5.m4a"/><Relationship Id="rId7" Type="http://schemas.openxmlformats.org/officeDocument/2006/relationships/image" Target="../media/image11.svg"/><Relationship Id="rId2" Type="http://schemas.microsoft.com/office/2007/relationships/media" Target="../media/media5.m4a"/><Relationship Id="rId1" Type="http://schemas.openxmlformats.org/officeDocument/2006/relationships/tags" Target="../tags/tag4.xml"/><Relationship Id="rId6" Type="http://schemas.openxmlformats.org/officeDocument/2006/relationships/image" Target="../media/image10.png"/><Relationship Id="rId11" Type="http://schemas.openxmlformats.org/officeDocument/2006/relationships/image" Target="../media/image9.png"/><Relationship Id="rId5" Type="http://schemas.openxmlformats.org/officeDocument/2006/relationships/notesSlide" Target="../notesSlides/notesSlide2.xml"/><Relationship Id="rId10" Type="http://schemas.openxmlformats.org/officeDocument/2006/relationships/image" Target="../media/image8.png"/><Relationship Id="rId4" Type="http://schemas.openxmlformats.org/officeDocument/2006/relationships/slideLayout" Target="../slideLayouts/slideLayout7.xml"/><Relationship Id="rId9" Type="http://schemas.openxmlformats.org/officeDocument/2006/relationships/image" Target="../media/image18.png"/></Relationships>
</file>

<file path=ppt/slides/_rels/slide6.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audio" Target="../media/media6.m4a"/><Relationship Id="rId7" Type="http://schemas.openxmlformats.org/officeDocument/2006/relationships/image" Target="../media/image17.png"/><Relationship Id="rId2" Type="http://schemas.microsoft.com/office/2007/relationships/media" Target="../media/media6.m4a"/><Relationship Id="rId1" Type="http://schemas.openxmlformats.org/officeDocument/2006/relationships/tags" Target="../tags/tag5.xml"/><Relationship Id="rId6" Type="http://schemas.openxmlformats.org/officeDocument/2006/relationships/image" Target="../media/image3.png"/><Relationship Id="rId11" Type="http://schemas.openxmlformats.org/officeDocument/2006/relationships/image" Target="../media/image9.png"/><Relationship Id="rId5" Type="http://schemas.openxmlformats.org/officeDocument/2006/relationships/image" Target="../media/image14.png"/><Relationship Id="rId10" Type="http://schemas.openxmlformats.org/officeDocument/2006/relationships/image" Target="../media/image11.svg"/><Relationship Id="rId4" Type="http://schemas.openxmlformats.org/officeDocument/2006/relationships/slideLayout" Target="../slideLayouts/slideLayout7.xml"/><Relationship Id="rId9" Type="http://schemas.openxmlformats.org/officeDocument/2006/relationships/image" Target="../media/image10.png"/></Relationships>
</file>

<file path=ppt/slides/_rels/slide7.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audio" Target="../media/media7.m4a"/><Relationship Id="rId7" Type="http://schemas.openxmlformats.org/officeDocument/2006/relationships/image" Target="../media/image8.png"/><Relationship Id="rId2" Type="http://schemas.microsoft.com/office/2007/relationships/media" Target="../media/media7.m4a"/><Relationship Id="rId1" Type="http://schemas.openxmlformats.org/officeDocument/2006/relationships/tags" Target="../tags/tag6.xml"/><Relationship Id="rId6" Type="http://schemas.openxmlformats.org/officeDocument/2006/relationships/image" Target="../media/image16.png"/><Relationship Id="rId5" Type="http://schemas.openxmlformats.org/officeDocument/2006/relationships/image" Target="../media/image19.png"/><Relationship Id="rId4"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audio" Target="../media/media8.m4a"/><Relationship Id="rId7" Type="http://schemas.openxmlformats.org/officeDocument/2006/relationships/image" Target="../media/image12.png"/><Relationship Id="rId2" Type="http://schemas.microsoft.com/office/2007/relationships/media" Target="../media/media8.m4a"/><Relationship Id="rId1" Type="http://schemas.openxmlformats.org/officeDocument/2006/relationships/tags" Target="../tags/tag7.xml"/><Relationship Id="rId6" Type="http://schemas.openxmlformats.org/officeDocument/2006/relationships/image" Target="../media/image2.svg"/><Relationship Id="rId5" Type="http://schemas.openxmlformats.org/officeDocument/2006/relationships/image" Target="../media/image1.png"/><Relationship Id="rId10" Type="http://schemas.openxmlformats.org/officeDocument/2006/relationships/image" Target="../media/image9.png"/><Relationship Id="rId4" Type="http://schemas.openxmlformats.org/officeDocument/2006/relationships/slideLayout" Target="../slideLayouts/slideLayout7.xml"/><Relationship Id="rId9"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audio" Target="../media/media9.m4a"/><Relationship Id="rId7" Type="http://schemas.openxmlformats.org/officeDocument/2006/relationships/image" Target="../media/image9.png"/><Relationship Id="rId2" Type="http://schemas.microsoft.com/office/2007/relationships/media" Target="../media/media9.m4a"/><Relationship Id="rId1" Type="http://schemas.openxmlformats.org/officeDocument/2006/relationships/tags" Target="../tags/tag8.xml"/><Relationship Id="rId6" Type="http://schemas.openxmlformats.org/officeDocument/2006/relationships/image" Target="../media/image3.png"/><Relationship Id="rId5" Type="http://schemas.openxmlformats.org/officeDocument/2006/relationships/image" Target="../media/image8.png"/><Relationship Id="rId4"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t="42154" b="43837"/>
          <a:stretch>
            <a:fillRect/>
          </a:stretch>
        </p:blipFill>
        <p:spPr>
          <a:xfrm flipH="1">
            <a:off x="0" y="8518447"/>
            <a:ext cx="18288000" cy="2561784"/>
          </a:xfrm>
          <a:prstGeom prst="rect">
            <a:avLst/>
          </a:prstGeom>
        </p:spPr>
      </p:pic>
      <p:pic>
        <p:nvPicPr>
          <p:cNvPr id="3" name="Picture 3"/>
          <p:cNvPicPr>
            <a:picLocks noChangeAspect="1"/>
          </p:cNvPicPr>
          <p:nvPr/>
        </p:nvPicPr>
        <p:blipFill>
          <a:blip r:embed="rId6"/>
          <a:srcRect t="2594" b="2594"/>
          <a:stretch>
            <a:fillRect/>
          </a:stretch>
        </p:blipFill>
        <p:spPr>
          <a:xfrm>
            <a:off x="12988578" y="6207748"/>
            <a:ext cx="5299422" cy="4716647"/>
          </a:xfrm>
          <a:prstGeom prst="rect">
            <a:avLst/>
          </a:prstGeom>
        </p:spPr>
      </p:pic>
      <p:pic>
        <p:nvPicPr>
          <p:cNvPr id="4" name="Picture 4"/>
          <p:cNvPicPr>
            <a:picLocks noChangeAspect="1"/>
          </p:cNvPicPr>
          <p:nvPr/>
        </p:nvPicPr>
        <p:blipFill>
          <a:blip r:embed="rId7"/>
          <a:srcRect/>
          <a:stretch>
            <a:fillRect/>
          </a:stretch>
        </p:blipFill>
        <p:spPr>
          <a:xfrm rot="4560202">
            <a:off x="14606386" y="-64541"/>
            <a:ext cx="4460542" cy="5271892"/>
          </a:xfrm>
          <a:prstGeom prst="rect">
            <a:avLst/>
          </a:prstGeom>
        </p:spPr>
      </p:pic>
      <p:pic>
        <p:nvPicPr>
          <p:cNvPr id="5" name="Picture 5"/>
          <p:cNvPicPr>
            <a:picLocks noChangeAspect="1"/>
          </p:cNvPicPr>
          <p:nvPr/>
        </p:nvPicPr>
        <p:blipFill>
          <a:blip r:embed="rId8"/>
          <a:srcRect/>
          <a:stretch>
            <a:fillRect/>
          </a:stretch>
        </p:blipFill>
        <p:spPr>
          <a:xfrm rot="4245005">
            <a:off x="9740320" y="-877096"/>
            <a:ext cx="4394102" cy="4383117"/>
          </a:xfrm>
          <a:prstGeom prst="rect">
            <a:avLst/>
          </a:prstGeom>
        </p:spPr>
      </p:pic>
      <p:pic>
        <p:nvPicPr>
          <p:cNvPr id="6" name="Picture 6"/>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1028700" y="2112803"/>
            <a:ext cx="1251768" cy="917205"/>
          </a:xfrm>
          <a:prstGeom prst="rect">
            <a:avLst/>
          </a:prstGeom>
        </p:spPr>
      </p:pic>
      <p:pic>
        <p:nvPicPr>
          <p:cNvPr id="7" name="Picture 7"/>
          <p:cNvPicPr>
            <a:picLocks noChangeAspect="1"/>
          </p:cNvPicPr>
          <p:nvPr/>
        </p:nvPicPr>
        <p:blipFill>
          <a:blip r:embed="rId11"/>
          <a:srcRect/>
          <a:stretch>
            <a:fillRect/>
          </a:stretch>
        </p:blipFill>
        <p:spPr>
          <a:xfrm>
            <a:off x="66675" y="57150"/>
            <a:ext cx="2923946" cy="1615480"/>
          </a:xfrm>
          <a:prstGeom prst="rect">
            <a:avLst/>
          </a:prstGeom>
        </p:spPr>
      </p:pic>
      <p:sp>
        <p:nvSpPr>
          <p:cNvPr id="8" name="TextBox 8"/>
          <p:cNvSpPr txBox="1"/>
          <p:nvPr/>
        </p:nvSpPr>
        <p:spPr>
          <a:xfrm>
            <a:off x="1654584" y="3122738"/>
            <a:ext cx="10706100" cy="3368047"/>
          </a:xfrm>
          <a:prstGeom prst="rect">
            <a:avLst/>
          </a:prstGeom>
        </p:spPr>
        <p:txBody>
          <a:bodyPr wrap="square" lIns="0" tIns="0" rIns="0" bIns="0" rtlCol="0" anchor="t">
            <a:spAutoFit/>
          </a:bodyPr>
          <a:lstStyle/>
          <a:p>
            <a:pPr>
              <a:lnSpc>
                <a:spcPts val="13649"/>
              </a:lnSpc>
            </a:pPr>
            <a:r>
              <a:rPr lang="en-US" sz="9099" spc="1182">
                <a:solidFill>
                  <a:srgbClr val="000000"/>
                </a:solidFill>
                <a:latin typeface="Cambria"/>
              </a:rPr>
              <a:t>LẬP TRÌNH WEB ASP.NET CORE</a:t>
            </a:r>
          </a:p>
        </p:txBody>
      </p:sp>
      <p:sp>
        <p:nvSpPr>
          <p:cNvPr id="9" name="TextBox 9"/>
          <p:cNvSpPr txBox="1"/>
          <p:nvPr/>
        </p:nvSpPr>
        <p:spPr>
          <a:xfrm>
            <a:off x="3727132" y="2096108"/>
            <a:ext cx="5416868" cy="883921"/>
          </a:xfrm>
          <a:prstGeom prst="rect">
            <a:avLst/>
          </a:prstGeom>
        </p:spPr>
        <p:txBody>
          <a:bodyPr lIns="0" tIns="0" rIns="0" bIns="0" rtlCol="0" anchor="t">
            <a:spAutoFit/>
          </a:bodyPr>
          <a:lstStyle/>
          <a:p>
            <a:pPr algn="ctr">
              <a:lnSpc>
                <a:spcPts val="7019"/>
              </a:lnSpc>
              <a:spcBef>
                <a:spcPct val="0"/>
              </a:spcBef>
            </a:pPr>
            <a:r>
              <a:rPr lang="en-US" sz="5399">
                <a:solidFill>
                  <a:srgbClr val="000000"/>
                </a:solidFill>
                <a:latin typeface="Cambria"/>
              </a:rPr>
              <a:t>BÁO CÁO GIỮA KỲ</a:t>
            </a:r>
          </a:p>
        </p:txBody>
      </p:sp>
      <p:sp>
        <p:nvSpPr>
          <p:cNvPr id="10" name="TextBox 10"/>
          <p:cNvSpPr txBox="1"/>
          <p:nvPr/>
        </p:nvSpPr>
        <p:spPr>
          <a:xfrm>
            <a:off x="1028700" y="7011210"/>
            <a:ext cx="9867900" cy="1356782"/>
          </a:xfrm>
          <a:prstGeom prst="rect">
            <a:avLst/>
          </a:prstGeom>
        </p:spPr>
        <p:txBody>
          <a:bodyPr wrap="square" lIns="0" tIns="0" rIns="0" bIns="0" rtlCol="0" anchor="t">
            <a:spAutoFit/>
          </a:bodyPr>
          <a:lstStyle/>
          <a:p>
            <a:pPr>
              <a:lnSpc>
                <a:spcPts val="5459"/>
              </a:lnSpc>
              <a:spcBef>
                <a:spcPct val="0"/>
              </a:spcBef>
            </a:pPr>
            <a:r>
              <a:rPr lang="en-US" sz="4199">
                <a:solidFill>
                  <a:srgbClr val="000000"/>
                </a:solidFill>
                <a:latin typeface="Cambria"/>
              </a:rPr>
              <a:t>ĐINH PHƯƠNG MY – 52100703</a:t>
            </a:r>
          </a:p>
          <a:p>
            <a:pPr>
              <a:lnSpc>
                <a:spcPts val="5459"/>
              </a:lnSpc>
              <a:spcBef>
                <a:spcPct val="0"/>
              </a:spcBef>
            </a:pPr>
            <a:r>
              <a:rPr lang="en-US" sz="4199">
                <a:solidFill>
                  <a:srgbClr val="000000"/>
                </a:solidFill>
                <a:latin typeface="Cambria"/>
              </a:rPr>
              <a:t>ĐẶNG NHƯ QUỲNH – 52100099</a:t>
            </a:r>
          </a:p>
        </p:txBody>
      </p:sp>
      <p:pic>
        <p:nvPicPr>
          <p:cNvPr id="30" name="Audio 29">
            <a:hlinkClick r:id="" action="ppaction://media"/>
            <a:extLst>
              <a:ext uri="{FF2B5EF4-FFF2-40B4-BE49-F238E27FC236}">
                <a16:creationId xmlns:a16="http://schemas.microsoft.com/office/drawing/2014/main" id="{3837C5AA-B483-AE12-6BDA-760E1A5A6F80}"/>
              </a:ext>
            </a:extLst>
          </p:cNvPr>
          <p:cNvPicPr>
            <a:picLocks noChangeAspect="1"/>
          </p:cNvPicPr>
          <p:nvPr>
            <a:audioFile r:link="rId2"/>
            <p:extLst>
              <p:ext uri="{DAA4B4D4-6D71-4841-9C94-3DE7FCFB9230}">
                <p14:media xmlns:p14="http://schemas.microsoft.com/office/powerpoint/2010/main" r:embed="rId1"/>
              </p:ext>
            </p:extLst>
          </p:nvPr>
        </p:nvPicPr>
        <p:blipFill>
          <a:blip r:embed="rId12"/>
          <a:srcRect l="-262704" t="-125896" r="-262704" b="-125896"/>
          <a:stretch>
            <a:fillRect/>
          </a:stretch>
        </p:blipFill>
        <p:spPr>
          <a:xfrm>
            <a:off x="14478000" y="8143875"/>
            <a:ext cx="3048000" cy="17145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6249"/>
    </mc:Choice>
    <mc:Fallback>
      <p:transition spd="slow" advTm="1624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0"/>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6"/>
          <p:cNvPicPr>
            <a:picLocks noChangeAspect="1"/>
          </p:cNvPicPr>
          <p:nvPr/>
        </p:nvPicPr>
        <p:blipFill>
          <a:blip r:embed="rId5"/>
          <a:srcRect/>
          <a:stretch>
            <a:fillRect/>
          </a:stretch>
        </p:blipFill>
        <p:spPr>
          <a:xfrm>
            <a:off x="66675" y="57150"/>
            <a:ext cx="2923946" cy="1615480"/>
          </a:xfrm>
          <a:prstGeom prst="rect">
            <a:avLst/>
          </a:prstGeom>
        </p:spPr>
      </p:pic>
      <p:sp>
        <p:nvSpPr>
          <p:cNvPr id="27" name="TextBox 7">
            <a:extLst>
              <a:ext uri="{FF2B5EF4-FFF2-40B4-BE49-F238E27FC236}">
                <a16:creationId xmlns:a16="http://schemas.microsoft.com/office/drawing/2014/main" id="{A78D6CB5-5C27-1F29-18D3-CB28BDD6CD31}"/>
              </a:ext>
            </a:extLst>
          </p:cNvPr>
          <p:cNvSpPr txBox="1"/>
          <p:nvPr/>
        </p:nvSpPr>
        <p:spPr>
          <a:xfrm>
            <a:off x="2514600" y="282755"/>
            <a:ext cx="8296035" cy="1618328"/>
          </a:xfrm>
          <a:prstGeom prst="rect">
            <a:avLst/>
          </a:prstGeom>
        </p:spPr>
        <p:txBody>
          <a:bodyPr wrap="square" lIns="0" tIns="0" rIns="0" bIns="0" rtlCol="0" anchor="t">
            <a:spAutoFit/>
          </a:bodyPr>
          <a:lstStyle/>
          <a:p>
            <a:pPr marL="0" lvl="0" indent="0" algn="ctr">
              <a:lnSpc>
                <a:spcPct val="150000"/>
              </a:lnSpc>
              <a:spcBef>
                <a:spcPct val="0"/>
              </a:spcBef>
            </a:pPr>
            <a:r>
              <a:rPr lang="vi-VN" sz="8000">
                <a:solidFill>
                  <a:schemeClr val="tx2">
                    <a:lumMod val="50000"/>
                  </a:schemeClr>
                </a:solidFill>
                <a:latin typeface="Cambria" panose="02040503050406030204" pitchFamily="18" charset="0"/>
                <a:ea typeface="Cambria" panose="02040503050406030204" pitchFamily="18" charset="0"/>
              </a:rPr>
              <a:t>ASP.NET CORE</a:t>
            </a:r>
          </a:p>
        </p:txBody>
      </p:sp>
      <p:sp>
        <p:nvSpPr>
          <p:cNvPr id="28" name="TextBox 6">
            <a:extLst>
              <a:ext uri="{FF2B5EF4-FFF2-40B4-BE49-F238E27FC236}">
                <a16:creationId xmlns:a16="http://schemas.microsoft.com/office/drawing/2014/main" id="{A5D42622-F365-FCD4-2696-D8A6A7C73E5C}"/>
              </a:ext>
            </a:extLst>
          </p:cNvPr>
          <p:cNvSpPr txBox="1"/>
          <p:nvPr/>
        </p:nvSpPr>
        <p:spPr>
          <a:xfrm>
            <a:off x="733530" y="2129535"/>
            <a:ext cx="10476317" cy="846642"/>
          </a:xfrm>
          <a:prstGeom prst="rect">
            <a:avLst/>
          </a:prstGeom>
        </p:spPr>
        <p:txBody>
          <a:bodyPr lIns="0" tIns="0" rIns="0" bIns="0" rtlCol="0" anchor="t">
            <a:spAutoFit/>
          </a:bodyPr>
          <a:lstStyle/>
          <a:p>
            <a:pPr>
              <a:lnSpc>
                <a:spcPts val="7440"/>
              </a:lnSpc>
            </a:pPr>
            <a:r>
              <a:rPr lang="vi-VN" sz="4800" spc="-93">
                <a:solidFill>
                  <a:schemeClr val="tx2">
                    <a:lumMod val="50000"/>
                  </a:schemeClr>
                </a:solidFill>
                <a:latin typeface="Cambria" panose="02040503050406030204" pitchFamily="18" charset="0"/>
                <a:ea typeface="Cambria" panose="02040503050406030204" pitchFamily="18" charset="0"/>
              </a:rPr>
              <a:t>Lịch sử phát triển </a:t>
            </a:r>
            <a:endParaRPr lang="en-US" sz="4800" spc="-93">
              <a:solidFill>
                <a:schemeClr val="tx2">
                  <a:lumMod val="50000"/>
                </a:schemeClr>
              </a:solidFill>
              <a:latin typeface="Cambria" panose="02040503050406030204" pitchFamily="18" charset="0"/>
              <a:ea typeface="Cambria" panose="02040503050406030204" pitchFamily="18" charset="0"/>
            </a:endParaRPr>
          </a:p>
        </p:txBody>
      </p:sp>
      <p:sp>
        <p:nvSpPr>
          <p:cNvPr id="32" name="TextBox 31">
            <a:extLst>
              <a:ext uri="{FF2B5EF4-FFF2-40B4-BE49-F238E27FC236}">
                <a16:creationId xmlns:a16="http://schemas.microsoft.com/office/drawing/2014/main" id="{5400D0DC-B5F2-3D3B-621D-DE367C033CF3}"/>
              </a:ext>
            </a:extLst>
          </p:cNvPr>
          <p:cNvSpPr txBox="1"/>
          <p:nvPr/>
        </p:nvSpPr>
        <p:spPr>
          <a:xfrm>
            <a:off x="733530" y="3204629"/>
            <a:ext cx="16868670" cy="6441443"/>
          </a:xfrm>
          <a:prstGeom prst="rect">
            <a:avLst/>
          </a:prstGeom>
          <a:noFill/>
        </p:spPr>
        <p:txBody>
          <a:bodyPr wrap="square">
            <a:spAutoFit/>
          </a:bodyPr>
          <a:lstStyle/>
          <a:p>
            <a:pPr marL="571500" indent="-571500" algn="just">
              <a:lnSpc>
                <a:spcPct val="150000"/>
              </a:lnSpc>
              <a:buFont typeface="Wingdings" panose="05000000000000000000" pitchFamily="2" charset="2"/>
              <a:buChar char="§"/>
            </a:pPr>
            <a:r>
              <a:rPr lang="vi-VN" sz="4000">
                <a:solidFill>
                  <a:schemeClr val="accent1">
                    <a:lumMod val="50000"/>
                  </a:schemeClr>
                </a:solidFill>
                <a:latin typeface="Cambria" panose="02040503050406030204" pitchFamily="18" charset="0"/>
                <a:ea typeface="Cambria" panose="02040503050406030204" pitchFamily="18" charset="0"/>
              </a:rPr>
              <a:t>Đ</a:t>
            </a:r>
            <a:r>
              <a:rPr lang="vi-VN" sz="4000">
                <a:solidFill>
                  <a:schemeClr val="accent1">
                    <a:lumMod val="50000"/>
                  </a:schemeClr>
                </a:solidFill>
                <a:effectLst/>
                <a:latin typeface="Cambria" panose="02040503050406030204" pitchFamily="18" charset="0"/>
                <a:ea typeface="Cambria" panose="02040503050406030204" pitchFamily="18" charset="0"/>
              </a:rPr>
              <a:t>ược phát triển dựa trên các phiên bản trước của ASP.NET, bao gồm ASP.NET Web Forms, ASP.NET MVC và ASP.NET Web API.</a:t>
            </a:r>
          </a:p>
          <a:p>
            <a:pPr marL="571500" indent="-571500" algn="just">
              <a:lnSpc>
                <a:spcPct val="150000"/>
              </a:lnSpc>
              <a:buFont typeface="Wingdings" panose="05000000000000000000" pitchFamily="2" charset="2"/>
              <a:buChar char="§"/>
            </a:pPr>
            <a:r>
              <a:rPr lang="vi-VN" sz="4000">
                <a:solidFill>
                  <a:schemeClr val="accent1">
                    <a:lumMod val="50000"/>
                  </a:schemeClr>
                </a:solidFill>
                <a:latin typeface="Cambria" panose="02040503050406030204" pitchFamily="18" charset="0"/>
                <a:ea typeface="Cambria" panose="02040503050406030204" pitchFamily="18" charset="0"/>
              </a:rPr>
              <a:t>Đ</a:t>
            </a:r>
            <a:r>
              <a:rPr lang="vi-VN" sz="4000">
                <a:solidFill>
                  <a:schemeClr val="accent1">
                    <a:lumMod val="50000"/>
                  </a:schemeClr>
                </a:solidFill>
                <a:effectLst/>
                <a:latin typeface="Cambria" panose="02040503050406030204" pitchFamily="18" charset="0"/>
                <a:ea typeface="Cambria" panose="02040503050406030204" pitchFamily="18" charset="0"/>
              </a:rPr>
              <a:t>ược ra mắt lần đầu tiên vào năm 2016, với tên gọi ASP.NET 5. Sau đó, Microsoft đã quyết định đổi tên nó thành ASP.NET Core, và phiên bản đầu tiên của ASP.NET Core đã được ra mắt vào cùng năm.</a:t>
            </a:r>
          </a:p>
          <a:p>
            <a:pPr marL="571500" indent="-571500" algn="just">
              <a:lnSpc>
                <a:spcPct val="150000"/>
              </a:lnSpc>
              <a:buFont typeface="Wingdings" panose="05000000000000000000" pitchFamily="2" charset="2"/>
              <a:buChar char="§"/>
            </a:pPr>
            <a:r>
              <a:rPr lang="vi-VN" sz="4000">
                <a:solidFill>
                  <a:schemeClr val="accent1">
                    <a:lumMod val="50000"/>
                  </a:schemeClr>
                </a:solidFill>
                <a:effectLst/>
                <a:latin typeface="Cambria" panose="02040503050406030204" pitchFamily="18" charset="0"/>
                <a:ea typeface="Cambria" panose="02040503050406030204" pitchFamily="18" charset="0"/>
              </a:rPr>
              <a:t>Kể từ đó, ASP.NET Core đã trải qua nhiều cải tiến và bổ sung tính năng và phiên bản mới nhất là 6.0.</a:t>
            </a:r>
            <a:endParaRPr lang="en-US" sz="4000">
              <a:solidFill>
                <a:schemeClr val="accent1">
                  <a:lumMod val="50000"/>
                </a:schemeClr>
              </a:solidFill>
              <a:latin typeface="Cambria" panose="02040503050406030204" pitchFamily="18" charset="0"/>
              <a:ea typeface="Cambria" panose="02040503050406030204" pitchFamily="18" charset="0"/>
            </a:endParaRPr>
          </a:p>
        </p:txBody>
      </p:sp>
      <p:pic>
        <p:nvPicPr>
          <p:cNvPr id="2" name="Picture 5">
            <a:extLst>
              <a:ext uri="{FF2B5EF4-FFF2-40B4-BE49-F238E27FC236}">
                <a16:creationId xmlns:a16="http://schemas.microsoft.com/office/drawing/2014/main" id="{F100E76D-07E1-075B-40B8-6A5ED17E6D12}"/>
              </a:ext>
            </a:extLst>
          </p:cNvPr>
          <p:cNvPicPr>
            <a:picLocks noChangeAspect="1"/>
          </p:cNvPicPr>
          <p:nvPr/>
        </p:nvPicPr>
        <p:blipFill>
          <a:blip r:embed="rId6"/>
          <a:srcRect/>
          <a:stretch>
            <a:fillRect/>
          </a:stretch>
        </p:blipFill>
        <p:spPr>
          <a:xfrm>
            <a:off x="14627744" y="-572675"/>
            <a:ext cx="3660256" cy="3651105"/>
          </a:xfrm>
          <a:prstGeom prst="rect">
            <a:avLst/>
          </a:prstGeom>
        </p:spPr>
      </p:pic>
      <p:pic>
        <p:nvPicPr>
          <p:cNvPr id="11" name="Audio 10">
            <a:hlinkClick r:id="" action="ppaction://media"/>
            <a:extLst>
              <a:ext uri="{FF2B5EF4-FFF2-40B4-BE49-F238E27FC236}">
                <a16:creationId xmlns:a16="http://schemas.microsoft.com/office/drawing/2014/main" id="{8B9581FE-FE1E-BDAA-6781-2AFF6B5C9B5F}"/>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262704" t="-125896" r="-262704" b="-125896"/>
          <a:stretch>
            <a:fillRect/>
          </a:stretch>
        </p:blipFill>
        <p:spPr>
          <a:xfrm>
            <a:off x="14478000" y="8143875"/>
            <a:ext cx="3048000" cy="1714500"/>
          </a:xfrm>
          <a:prstGeom prst="rect">
            <a:avLst/>
          </a:prstGeom>
        </p:spPr>
      </p:pic>
    </p:spTree>
    <p:custDataLst>
      <p:tags r:id="rId1"/>
    </p:custDataLst>
    <p:extLst>
      <p:ext uri="{BB962C8B-B14F-4D97-AF65-F5344CB8AC3E}">
        <p14:creationId xmlns:p14="http://schemas.microsoft.com/office/powerpoint/2010/main" val="771165410"/>
      </p:ext>
    </p:extLst>
  </p:cSld>
  <p:clrMapOvr>
    <a:masterClrMapping/>
  </p:clrMapOvr>
  <p:transition spd="slow" advTm="60662">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par>
                    <p:cTn id="7" fill="hold">
                      <p:stCondLst>
                        <p:cond delay="indefinite"/>
                      </p:stCondLst>
                      <p:childTnLst>
                        <p:par>
                          <p:cTn id="8" fill="hold">
                            <p:stCondLst>
                              <p:cond delay="0"/>
                            </p:stCondLst>
                            <p:childTnLst>
                              <p:par>
                                <p:cTn id="9" presetID="2" presetClass="entr" presetSubtype="8" fill="hold" nodeType="clickEffect">
                                  <p:stCondLst>
                                    <p:cond delay="0"/>
                                  </p:stCondLst>
                                  <p:childTnLst>
                                    <p:set>
                                      <p:cBhvr>
                                        <p:cTn id="10" dur="1" fill="hold">
                                          <p:stCondLst>
                                            <p:cond delay="0"/>
                                          </p:stCondLst>
                                        </p:cTn>
                                        <p:tgtEl>
                                          <p:spTgt spid="32">
                                            <p:txEl>
                                              <p:pRg st="0" end="0"/>
                                            </p:txEl>
                                          </p:spTgt>
                                        </p:tgtEl>
                                        <p:attrNameLst>
                                          <p:attrName>style.visibility</p:attrName>
                                        </p:attrNameLst>
                                      </p:cBhvr>
                                      <p:to>
                                        <p:strVal val="visible"/>
                                      </p:to>
                                    </p:set>
                                    <p:anim calcmode="lin" valueType="num">
                                      <p:cBhvr additive="base">
                                        <p:cTn id="11" dur="500" fill="hold"/>
                                        <p:tgtEl>
                                          <p:spTgt spid="32">
                                            <p:txEl>
                                              <p:pRg st="0" end="0"/>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32">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32">
                                            <p:txEl>
                                              <p:pRg st="1" end="1"/>
                                            </p:txEl>
                                          </p:spTgt>
                                        </p:tgtEl>
                                        <p:attrNameLst>
                                          <p:attrName>style.visibility</p:attrName>
                                        </p:attrNameLst>
                                      </p:cBhvr>
                                      <p:to>
                                        <p:strVal val="visible"/>
                                      </p:to>
                                    </p:set>
                                    <p:anim calcmode="lin" valueType="num">
                                      <p:cBhvr additive="base">
                                        <p:cTn id="17" dur="500" fill="hold"/>
                                        <p:tgtEl>
                                          <p:spTgt spid="32">
                                            <p:txEl>
                                              <p:pRg st="1" end="1"/>
                                            </p:txEl>
                                          </p:spTgt>
                                        </p:tgtEl>
                                        <p:attrNameLst>
                                          <p:attrName>ppt_x</p:attrName>
                                        </p:attrNameLst>
                                      </p:cBhvr>
                                      <p:tavLst>
                                        <p:tav tm="0">
                                          <p:val>
                                            <p:strVal val="0-#ppt_w/2"/>
                                          </p:val>
                                        </p:tav>
                                        <p:tav tm="100000">
                                          <p:val>
                                            <p:strVal val="#ppt_x"/>
                                          </p:val>
                                        </p:tav>
                                      </p:tavLst>
                                    </p:anim>
                                    <p:anim calcmode="lin" valueType="num">
                                      <p:cBhvr additive="base">
                                        <p:cTn id="18" dur="500" fill="hold"/>
                                        <p:tgtEl>
                                          <p:spTgt spid="32">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8" fill="hold" nodeType="clickEffect">
                                  <p:stCondLst>
                                    <p:cond delay="0"/>
                                  </p:stCondLst>
                                  <p:childTnLst>
                                    <p:set>
                                      <p:cBhvr>
                                        <p:cTn id="22" dur="1" fill="hold">
                                          <p:stCondLst>
                                            <p:cond delay="0"/>
                                          </p:stCondLst>
                                        </p:cTn>
                                        <p:tgtEl>
                                          <p:spTgt spid="32">
                                            <p:txEl>
                                              <p:pRg st="2" end="2"/>
                                            </p:txEl>
                                          </p:spTgt>
                                        </p:tgtEl>
                                        <p:attrNameLst>
                                          <p:attrName>style.visibility</p:attrName>
                                        </p:attrNameLst>
                                      </p:cBhvr>
                                      <p:to>
                                        <p:strVal val="visible"/>
                                      </p:to>
                                    </p:set>
                                    <p:anim calcmode="lin" valueType="num">
                                      <p:cBhvr additive="base">
                                        <p:cTn id="23" dur="500" fill="hold"/>
                                        <p:tgtEl>
                                          <p:spTgt spid="32">
                                            <p:txEl>
                                              <p:pRg st="2" end="2"/>
                                            </p:txEl>
                                          </p:spTgt>
                                        </p:tgtEl>
                                        <p:attrNameLst>
                                          <p:attrName>ppt_x</p:attrName>
                                        </p:attrNameLst>
                                      </p:cBhvr>
                                      <p:tavLst>
                                        <p:tav tm="0">
                                          <p:val>
                                            <p:strVal val="0-#ppt_w/2"/>
                                          </p:val>
                                        </p:tav>
                                        <p:tav tm="100000">
                                          <p:val>
                                            <p:strVal val="#ppt_x"/>
                                          </p:val>
                                        </p:tav>
                                      </p:tavLst>
                                    </p:anim>
                                    <p:anim calcmode="lin" valueType="num">
                                      <p:cBhvr additive="base">
                                        <p:cTn id="24" dur="500" fill="hold"/>
                                        <p:tgtEl>
                                          <p:spTgt spid="32">
                                            <p:txEl>
                                              <p:pRg st="2" end="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5" fill="hold" display="0">
                  <p:stCondLst>
                    <p:cond delay="indefinite"/>
                  </p:stCondLst>
                  <p:endCondLst>
                    <p:cond evt="onStopAudio" delay="0">
                      <p:tgtEl>
                        <p:sldTgt/>
                      </p:tgtEl>
                    </p:cond>
                  </p:endCondLst>
                </p:cTn>
                <p:tgtEl>
                  <p:spTgt spid="11"/>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4">
            <a:lum/>
            <a:extLst>
              <a:ext uri="{96DAC541-7B7A-43D3-8B79-37D633B846F1}">
                <asvg:svgBlip xmlns:asvg="http://schemas.microsoft.com/office/drawing/2016/SVG/main" r:embed="rId5"/>
              </a:ext>
            </a:extLst>
          </a:blip>
          <a:srcRect/>
          <a:stretch>
            <a:fillRect l="-2000" t="-2000" r="-2000" b="-2000"/>
          </a:stretch>
        </a:blipFill>
        <a:effectLst/>
      </p:bgPr>
    </p:bg>
    <p:spTree>
      <p:nvGrpSpPr>
        <p:cNvPr id="1" name=""/>
        <p:cNvGrpSpPr/>
        <p:nvPr/>
      </p:nvGrpSpPr>
      <p:grpSpPr>
        <a:xfrm>
          <a:off x="0" y="0"/>
          <a:ext cx="0" cy="0"/>
          <a:chOff x="0" y="0"/>
          <a:chExt cx="0" cy="0"/>
        </a:xfrm>
      </p:grpSpPr>
      <p:pic>
        <p:nvPicPr>
          <p:cNvPr id="11" name="Picture 11"/>
          <p:cNvPicPr>
            <a:picLocks noChangeAspect="1"/>
          </p:cNvPicPr>
          <p:nvPr/>
        </p:nvPicPr>
        <p:blipFill>
          <a:blip r:embed="rId6"/>
          <a:srcRect/>
          <a:stretch>
            <a:fillRect/>
          </a:stretch>
        </p:blipFill>
        <p:spPr>
          <a:xfrm>
            <a:off x="66675" y="57150"/>
            <a:ext cx="2923946" cy="1615480"/>
          </a:xfrm>
          <a:prstGeom prst="rect">
            <a:avLst/>
          </a:prstGeom>
        </p:spPr>
      </p:pic>
      <p:sp>
        <p:nvSpPr>
          <p:cNvPr id="12" name="TextBox 6">
            <a:extLst>
              <a:ext uri="{FF2B5EF4-FFF2-40B4-BE49-F238E27FC236}">
                <a16:creationId xmlns:a16="http://schemas.microsoft.com/office/drawing/2014/main" id="{E2325566-26BE-2159-5EB0-9863C3EEE65B}"/>
              </a:ext>
            </a:extLst>
          </p:cNvPr>
          <p:cNvSpPr txBox="1"/>
          <p:nvPr/>
        </p:nvSpPr>
        <p:spPr>
          <a:xfrm>
            <a:off x="733530" y="2129535"/>
            <a:ext cx="10476317" cy="846642"/>
          </a:xfrm>
          <a:prstGeom prst="rect">
            <a:avLst/>
          </a:prstGeom>
        </p:spPr>
        <p:txBody>
          <a:bodyPr wrap="square" lIns="0" tIns="0" rIns="0" bIns="0" rtlCol="0" anchor="t">
            <a:spAutoFit/>
          </a:bodyPr>
          <a:lstStyle/>
          <a:p>
            <a:pPr>
              <a:lnSpc>
                <a:spcPts val="7440"/>
              </a:lnSpc>
            </a:pPr>
            <a:r>
              <a:rPr lang="vi-VN" sz="4800" spc="-93">
                <a:solidFill>
                  <a:schemeClr val="bg1"/>
                </a:solidFill>
                <a:latin typeface="Cambria" panose="02040503050406030204" pitchFamily="18" charset="0"/>
                <a:ea typeface="Cambria" panose="02040503050406030204" pitchFamily="18" charset="0"/>
              </a:rPr>
              <a:t>Cấu trúc </a:t>
            </a:r>
          </a:p>
        </p:txBody>
      </p:sp>
      <p:sp>
        <p:nvSpPr>
          <p:cNvPr id="13" name="TextBox 7">
            <a:extLst>
              <a:ext uri="{FF2B5EF4-FFF2-40B4-BE49-F238E27FC236}">
                <a16:creationId xmlns:a16="http://schemas.microsoft.com/office/drawing/2014/main" id="{CE7A4086-B388-3C62-A2CF-DDCC97E0DDBC}"/>
              </a:ext>
            </a:extLst>
          </p:cNvPr>
          <p:cNvSpPr txBox="1"/>
          <p:nvPr/>
        </p:nvSpPr>
        <p:spPr>
          <a:xfrm>
            <a:off x="2514600" y="282755"/>
            <a:ext cx="8296035" cy="1618328"/>
          </a:xfrm>
          <a:prstGeom prst="rect">
            <a:avLst/>
          </a:prstGeom>
        </p:spPr>
        <p:txBody>
          <a:bodyPr wrap="square" lIns="0" tIns="0" rIns="0" bIns="0" rtlCol="0" anchor="t">
            <a:spAutoFit/>
          </a:bodyPr>
          <a:lstStyle/>
          <a:p>
            <a:pPr marL="0" lvl="0" indent="0" algn="ctr">
              <a:lnSpc>
                <a:spcPct val="150000"/>
              </a:lnSpc>
              <a:spcBef>
                <a:spcPct val="0"/>
              </a:spcBef>
            </a:pPr>
            <a:r>
              <a:rPr lang="vi-VN" sz="8000">
                <a:solidFill>
                  <a:schemeClr val="bg1"/>
                </a:solidFill>
                <a:latin typeface="Cambria" panose="02040503050406030204" pitchFamily="18" charset="0"/>
                <a:ea typeface="Cambria" panose="02040503050406030204" pitchFamily="18" charset="0"/>
              </a:rPr>
              <a:t>ASP.NET CORE</a:t>
            </a:r>
          </a:p>
        </p:txBody>
      </p:sp>
      <p:pic>
        <p:nvPicPr>
          <p:cNvPr id="14" name="Picture 13">
            <a:extLst>
              <a:ext uri="{FF2B5EF4-FFF2-40B4-BE49-F238E27FC236}">
                <a16:creationId xmlns:a16="http://schemas.microsoft.com/office/drawing/2014/main" id="{48DD9E70-59E8-DF12-F3A7-4B75CD522C5B}"/>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1066858" y="3173456"/>
            <a:ext cx="16154283" cy="6760322"/>
          </a:xfrm>
          <a:prstGeom prst="rect">
            <a:avLst/>
          </a:prstGeom>
          <a:noFill/>
          <a:ln>
            <a:noFill/>
          </a:ln>
        </p:spPr>
      </p:pic>
      <p:pic>
        <p:nvPicPr>
          <p:cNvPr id="22" name="Audio 21">
            <a:hlinkClick r:id="" action="ppaction://media"/>
            <a:extLst>
              <a:ext uri="{FF2B5EF4-FFF2-40B4-BE49-F238E27FC236}">
                <a16:creationId xmlns:a16="http://schemas.microsoft.com/office/drawing/2014/main" id="{4B3EC1C6-E4FE-787B-B5CB-3EE3892043CA}"/>
              </a:ext>
            </a:extLst>
          </p:cNvPr>
          <p:cNvPicPr>
            <a:picLocks noChangeAspect="1"/>
          </p:cNvPicPr>
          <p:nvPr>
            <a:audioFile r:link="rId2"/>
            <p:extLst>
              <p:ext uri="{DAA4B4D4-6D71-4841-9C94-3DE7FCFB9230}">
                <p14:media xmlns:p14="http://schemas.microsoft.com/office/powerpoint/2010/main" r:embed="rId1"/>
              </p:ext>
            </p:extLst>
          </p:nvPr>
        </p:nvPicPr>
        <p:blipFill>
          <a:blip r:embed="rId8"/>
          <a:srcRect l="-262704" t="-125896" r="-262704" b="-125896"/>
          <a:stretch>
            <a:fillRect/>
          </a:stretch>
        </p:blipFill>
        <p:spPr>
          <a:xfrm>
            <a:off x="14478000" y="8143875"/>
            <a:ext cx="3048000" cy="1714500"/>
          </a:xfrm>
          <a:prstGeom prst="rect">
            <a:avLst/>
          </a:prstGeom>
        </p:spPr>
      </p:pic>
    </p:spTree>
  </p:cSld>
  <p:clrMapOvr>
    <a:masterClrMapping/>
  </p:clrMapOvr>
  <p:transition spd="slow" advTm="54530">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2"/>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Freeform 36"/>
          <p:cNvSpPr/>
          <p:nvPr/>
        </p:nvSpPr>
        <p:spPr>
          <a:xfrm>
            <a:off x="9829800" y="3898666"/>
            <a:ext cx="7091182" cy="1244834"/>
          </a:xfrm>
          <a:custGeom>
            <a:avLst/>
            <a:gdLst/>
            <a:ahLst/>
            <a:cxnLst/>
            <a:rect l="l" t="t" r="r" b="b"/>
            <a:pathLst>
              <a:path w="1172529" h="205834">
                <a:moveTo>
                  <a:pt x="0" y="0"/>
                </a:moveTo>
                <a:lnTo>
                  <a:pt x="1172529" y="0"/>
                </a:lnTo>
                <a:lnTo>
                  <a:pt x="1172529" y="205834"/>
                </a:lnTo>
                <a:lnTo>
                  <a:pt x="0" y="205834"/>
                </a:lnTo>
                <a:close/>
              </a:path>
            </a:pathLst>
          </a:custGeom>
          <a:solidFill>
            <a:srgbClr val="9E93DF"/>
          </a:solidFill>
        </p:spPr>
        <p:txBody>
          <a:bodyPr anchor="ctr"/>
          <a:lstStyle/>
          <a:p>
            <a:pPr algn="ctr"/>
            <a:r>
              <a:rPr lang="vi-VN" sz="4000">
                <a:solidFill>
                  <a:schemeClr val="bg1"/>
                </a:solidFill>
                <a:latin typeface="Cambria" panose="02040503050406030204" pitchFamily="18" charset="0"/>
                <a:ea typeface="Cambria" panose="02040503050406030204" pitchFamily="18" charset="0"/>
              </a:rPr>
              <a:t>MVC Framework</a:t>
            </a:r>
            <a:endParaRPr lang="en-US" sz="4000">
              <a:solidFill>
                <a:schemeClr val="bg1"/>
              </a:solidFill>
              <a:latin typeface="Cambria" panose="02040503050406030204" pitchFamily="18" charset="0"/>
              <a:ea typeface="Cambria" panose="02040503050406030204" pitchFamily="18" charset="0"/>
            </a:endParaRPr>
          </a:p>
        </p:txBody>
      </p:sp>
      <p:sp>
        <p:nvSpPr>
          <p:cNvPr id="39" name="Freeform 39"/>
          <p:cNvSpPr/>
          <p:nvPr/>
        </p:nvSpPr>
        <p:spPr>
          <a:xfrm>
            <a:off x="9829800" y="5468720"/>
            <a:ext cx="7091182" cy="1244834"/>
          </a:xfrm>
          <a:custGeom>
            <a:avLst/>
            <a:gdLst/>
            <a:ahLst/>
            <a:cxnLst/>
            <a:rect l="l" t="t" r="r" b="b"/>
            <a:pathLst>
              <a:path w="1172529" h="205834">
                <a:moveTo>
                  <a:pt x="0" y="0"/>
                </a:moveTo>
                <a:lnTo>
                  <a:pt x="1172529" y="0"/>
                </a:lnTo>
                <a:lnTo>
                  <a:pt x="1172529" y="205834"/>
                </a:lnTo>
                <a:lnTo>
                  <a:pt x="0" y="205834"/>
                </a:lnTo>
                <a:close/>
              </a:path>
            </a:pathLst>
          </a:custGeom>
          <a:solidFill>
            <a:srgbClr val="9E93DF"/>
          </a:solidFill>
        </p:spPr>
        <p:txBody>
          <a:bodyPr anchor="ctr"/>
          <a:lstStyle/>
          <a:p>
            <a:pPr algn="ctr"/>
            <a:r>
              <a:rPr lang="vi-VN" sz="4000">
                <a:solidFill>
                  <a:schemeClr val="bg1"/>
                </a:solidFill>
                <a:latin typeface="Cambria" panose="02040503050406030204" pitchFamily="18" charset="0"/>
                <a:ea typeface="Cambria" panose="02040503050406030204" pitchFamily="18" charset="0"/>
              </a:rPr>
              <a:t>Razor Pages</a:t>
            </a:r>
            <a:endParaRPr lang="en-US" sz="4000">
              <a:solidFill>
                <a:schemeClr val="bg1"/>
              </a:solidFill>
              <a:latin typeface="Cambria" panose="02040503050406030204" pitchFamily="18" charset="0"/>
              <a:ea typeface="Cambria" panose="02040503050406030204" pitchFamily="18" charset="0"/>
            </a:endParaRPr>
          </a:p>
        </p:txBody>
      </p:sp>
      <p:sp>
        <p:nvSpPr>
          <p:cNvPr id="42" name="Freeform 42"/>
          <p:cNvSpPr/>
          <p:nvPr/>
        </p:nvSpPr>
        <p:spPr>
          <a:xfrm>
            <a:off x="9829800" y="6969173"/>
            <a:ext cx="7091182" cy="1244834"/>
          </a:xfrm>
          <a:custGeom>
            <a:avLst/>
            <a:gdLst/>
            <a:ahLst/>
            <a:cxnLst/>
            <a:rect l="l" t="t" r="r" b="b"/>
            <a:pathLst>
              <a:path w="1172529" h="205834">
                <a:moveTo>
                  <a:pt x="0" y="0"/>
                </a:moveTo>
                <a:lnTo>
                  <a:pt x="1172529" y="0"/>
                </a:lnTo>
                <a:lnTo>
                  <a:pt x="1172529" y="205834"/>
                </a:lnTo>
                <a:lnTo>
                  <a:pt x="0" y="205834"/>
                </a:lnTo>
                <a:close/>
              </a:path>
            </a:pathLst>
          </a:custGeom>
          <a:solidFill>
            <a:srgbClr val="9E93DF"/>
          </a:solidFill>
        </p:spPr>
        <p:txBody>
          <a:bodyPr anchor="ctr"/>
          <a:lstStyle/>
          <a:p>
            <a:pPr algn="ctr"/>
            <a:r>
              <a:rPr lang="vi-VN" sz="4000">
                <a:solidFill>
                  <a:schemeClr val="bg1"/>
                </a:solidFill>
                <a:latin typeface="Cambria" panose="02040503050406030204" pitchFamily="18" charset="0"/>
                <a:ea typeface="Cambria" panose="02040503050406030204" pitchFamily="18" charset="0"/>
              </a:rPr>
              <a:t>Blazor</a:t>
            </a:r>
            <a:endParaRPr lang="en-US" sz="4000">
              <a:solidFill>
                <a:schemeClr val="bg1"/>
              </a:solidFill>
              <a:latin typeface="Cambria" panose="02040503050406030204" pitchFamily="18" charset="0"/>
              <a:ea typeface="Cambria" panose="02040503050406030204" pitchFamily="18" charset="0"/>
            </a:endParaRPr>
          </a:p>
        </p:txBody>
      </p:sp>
      <p:pic>
        <p:nvPicPr>
          <p:cNvPr id="48" name="Picture 48"/>
          <p:cNvPicPr>
            <a:picLocks noChangeAspect="1"/>
          </p:cNvPicPr>
          <p:nvPr/>
        </p:nvPicPr>
        <p:blipFill>
          <a:blip r:embed="rId5"/>
          <a:srcRect/>
          <a:stretch>
            <a:fillRect/>
          </a:stretch>
        </p:blipFill>
        <p:spPr>
          <a:xfrm>
            <a:off x="66675" y="57150"/>
            <a:ext cx="2923946" cy="1615480"/>
          </a:xfrm>
          <a:prstGeom prst="rect">
            <a:avLst/>
          </a:prstGeom>
        </p:spPr>
      </p:pic>
      <p:sp>
        <p:nvSpPr>
          <p:cNvPr id="49" name="TextBox 6">
            <a:extLst>
              <a:ext uri="{FF2B5EF4-FFF2-40B4-BE49-F238E27FC236}">
                <a16:creationId xmlns:a16="http://schemas.microsoft.com/office/drawing/2014/main" id="{7A62E39C-9722-94C2-BF64-6A373C3DDD99}"/>
              </a:ext>
            </a:extLst>
          </p:cNvPr>
          <p:cNvSpPr txBox="1"/>
          <p:nvPr/>
        </p:nvSpPr>
        <p:spPr>
          <a:xfrm>
            <a:off x="733530" y="2129535"/>
            <a:ext cx="10476317" cy="846642"/>
          </a:xfrm>
          <a:prstGeom prst="rect">
            <a:avLst/>
          </a:prstGeom>
        </p:spPr>
        <p:txBody>
          <a:bodyPr wrap="square" lIns="0" tIns="0" rIns="0" bIns="0" rtlCol="0" anchor="t">
            <a:spAutoFit/>
          </a:bodyPr>
          <a:lstStyle/>
          <a:p>
            <a:pPr>
              <a:lnSpc>
                <a:spcPts val="7440"/>
              </a:lnSpc>
            </a:pPr>
            <a:r>
              <a:rPr lang="vi-VN" sz="4800" spc="-93">
                <a:solidFill>
                  <a:schemeClr val="tx2">
                    <a:lumMod val="50000"/>
                  </a:schemeClr>
                </a:solidFill>
                <a:latin typeface="Cambria" panose="02040503050406030204" pitchFamily="18" charset="0"/>
                <a:ea typeface="Cambria" panose="02040503050406030204" pitchFamily="18" charset="0"/>
              </a:rPr>
              <a:t>Cấu trúc </a:t>
            </a:r>
          </a:p>
        </p:txBody>
      </p:sp>
      <p:sp>
        <p:nvSpPr>
          <p:cNvPr id="50" name="TextBox 7">
            <a:extLst>
              <a:ext uri="{FF2B5EF4-FFF2-40B4-BE49-F238E27FC236}">
                <a16:creationId xmlns:a16="http://schemas.microsoft.com/office/drawing/2014/main" id="{DF98753E-0C1A-FA97-674B-EE0B8E0E80F1}"/>
              </a:ext>
            </a:extLst>
          </p:cNvPr>
          <p:cNvSpPr txBox="1"/>
          <p:nvPr/>
        </p:nvSpPr>
        <p:spPr>
          <a:xfrm>
            <a:off x="2514600" y="282755"/>
            <a:ext cx="8296035" cy="1618328"/>
          </a:xfrm>
          <a:prstGeom prst="rect">
            <a:avLst/>
          </a:prstGeom>
        </p:spPr>
        <p:txBody>
          <a:bodyPr wrap="square" lIns="0" tIns="0" rIns="0" bIns="0" rtlCol="0" anchor="t">
            <a:spAutoFit/>
          </a:bodyPr>
          <a:lstStyle/>
          <a:p>
            <a:pPr marL="0" lvl="0" indent="0" algn="ctr">
              <a:lnSpc>
                <a:spcPct val="150000"/>
              </a:lnSpc>
              <a:spcBef>
                <a:spcPct val="0"/>
              </a:spcBef>
            </a:pPr>
            <a:r>
              <a:rPr lang="vi-VN" sz="8000">
                <a:solidFill>
                  <a:schemeClr val="tx2">
                    <a:lumMod val="50000"/>
                  </a:schemeClr>
                </a:solidFill>
                <a:latin typeface="Cambria" panose="02040503050406030204" pitchFamily="18" charset="0"/>
                <a:ea typeface="Cambria" panose="02040503050406030204" pitchFamily="18" charset="0"/>
              </a:rPr>
              <a:t>ASP.NET CORE</a:t>
            </a:r>
          </a:p>
        </p:txBody>
      </p:sp>
      <p:sp>
        <p:nvSpPr>
          <p:cNvPr id="51" name="Rectangle: Rounded Corners 50">
            <a:extLst>
              <a:ext uri="{FF2B5EF4-FFF2-40B4-BE49-F238E27FC236}">
                <a16:creationId xmlns:a16="http://schemas.microsoft.com/office/drawing/2014/main" id="{5FCDAC4E-AC00-CD0F-4C21-F07531F2E0D0}"/>
              </a:ext>
            </a:extLst>
          </p:cNvPr>
          <p:cNvSpPr/>
          <p:nvPr/>
        </p:nvSpPr>
        <p:spPr>
          <a:xfrm>
            <a:off x="1264508" y="4888954"/>
            <a:ext cx="4038600" cy="2404365"/>
          </a:xfrm>
          <a:prstGeom prst="roundRect">
            <a:avLst/>
          </a:prstGeom>
          <a:solidFill>
            <a:srgbClr val="DF9F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4400">
                <a:latin typeface="Cambria" panose="02040503050406030204" pitchFamily="18" charset="0"/>
                <a:ea typeface="Cambria" panose="02040503050406030204" pitchFamily="18" charset="0"/>
              </a:rPr>
              <a:t>Application Framework</a:t>
            </a:r>
            <a:endParaRPr lang="en-US" sz="4400">
              <a:latin typeface="Cambria" panose="02040503050406030204" pitchFamily="18" charset="0"/>
              <a:ea typeface="Cambria" panose="02040503050406030204" pitchFamily="18" charset="0"/>
            </a:endParaRPr>
          </a:p>
        </p:txBody>
      </p:sp>
      <p:cxnSp>
        <p:nvCxnSpPr>
          <p:cNvPr id="53" name="Straight Arrow Connector 52">
            <a:extLst>
              <a:ext uri="{FF2B5EF4-FFF2-40B4-BE49-F238E27FC236}">
                <a16:creationId xmlns:a16="http://schemas.microsoft.com/office/drawing/2014/main" id="{D3F85467-7CA3-0BB5-579B-F8EBA51A3E75}"/>
              </a:ext>
            </a:extLst>
          </p:cNvPr>
          <p:cNvCxnSpPr>
            <a:cxnSpLocks/>
            <a:stCxn id="51" idx="3"/>
          </p:cNvCxnSpPr>
          <p:nvPr/>
        </p:nvCxnSpPr>
        <p:spPr>
          <a:xfrm flipV="1">
            <a:off x="5303108" y="4521083"/>
            <a:ext cx="4526692" cy="1570054"/>
          </a:xfrm>
          <a:prstGeom prst="straightConnector1">
            <a:avLst/>
          </a:prstGeom>
          <a:ln w="38100" cap="flat" cmpd="sng" algn="ctr">
            <a:solidFill>
              <a:srgbClr val="919BCB"/>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5" name="Straight Arrow Connector 54">
            <a:extLst>
              <a:ext uri="{FF2B5EF4-FFF2-40B4-BE49-F238E27FC236}">
                <a16:creationId xmlns:a16="http://schemas.microsoft.com/office/drawing/2014/main" id="{AD0132EE-4481-38AF-BF43-3432A4460E0D}"/>
              </a:ext>
            </a:extLst>
          </p:cNvPr>
          <p:cNvCxnSpPr>
            <a:cxnSpLocks/>
          </p:cNvCxnSpPr>
          <p:nvPr/>
        </p:nvCxnSpPr>
        <p:spPr>
          <a:xfrm>
            <a:off x="5303108" y="6125937"/>
            <a:ext cx="4526692" cy="0"/>
          </a:xfrm>
          <a:prstGeom prst="straightConnector1">
            <a:avLst/>
          </a:prstGeom>
          <a:ln w="38100" cap="flat" cmpd="sng" algn="ctr">
            <a:solidFill>
              <a:srgbClr val="919BCB"/>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7" name="Straight Arrow Connector 56">
            <a:extLst>
              <a:ext uri="{FF2B5EF4-FFF2-40B4-BE49-F238E27FC236}">
                <a16:creationId xmlns:a16="http://schemas.microsoft.com/office/drawing/2014/main" id="{5D3F2703-C153-E830-E99C-4F28C568E6B3}"/>
              </a:ext>
            </a:extLst>
          </p:cNvPr>
          <p:cNvCxnSpPr>
            <a:cxnSpLocks/>
          </p:cNvCxnSpPr>
          <p:nvPr/>
        </p:nvCxnSpPr>
        <p:spPr>
          <a:xfrm>
            <a:off x="5303108" y="6160306"/>
            <a:ext cx="4526692" cy="1492601"/>
          </a:xfrm>
          <a:prstGeom prst="straightConnector1">
            <a:avLst/>
          </a:prstGeom>
          <a:ln w="38100" cap="flat" cmpd="sng" algn="ctr">
            <a:solidFill>
              <a:srgbClr val="919BCB"/>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65" name="Picture 5">
            <a:extLst>
              <a:ext uri="{FF2B5EF4-FFF2-40B4-BE49-F238E27FC236}">
                <a16:creationId xmlns:a16="http://schemas.microsoft.com/office/drawing/2014/main" id="{CCB9EDDF-DB1B-77CF-F872-DF1C76B54B45}"/>
              </a:ext>
            </a:extLst>
          </p:cNvPr>
          <p:cNvPicPr>
            <a:picLocks noChangeAspect="1"/>
          </p:cNvPicPr>
          <p:nvPr/>
        </p:nvPicPr>
        <p:blipFill>
          <a:blip r:embed="rId6"/>
          <a:srcRect/>
          <a:stretch>
            <a:fillRect/>
          </a:stretch>
        </p:blipFill>
        <p:spPr>
          <a:xfrm>
            <a:off x="12139719" y="-1512234"/>
            <a:ext cx="4781263" cy="4488411"/>
          </a:xfrm>
          <a:prstGeom prst="rect">
            <a:avLst/>
          </a:prstGeom>
        </p:spPr>
      </p:pic>
      <p:pic>
        <p:nvPicPr>
          <p:cNvPr id="66" name="Picture 3">
            <a:extLst>
              <a:ext uri="{FF2B5EF4-FFF2-40B4-BE49-F238E27FC236}">
                <a16:creationId xmlns:a16="http://schemas.microsoft.com/office/drawing/2014/main" id="{6C20FA80-C7F2-3943-6511-FF85F6C8A3B4}"/>
              </a:ext>
            </a:extLst>
          </p:cNvPr>
          <p:cNvPicPr>
            <a:picLocks noChangeAspect="1"/>
          </p:cNvPicPr>
          <p:nvPr/>
        </p:nvPicPr>
        <p:blipFill>
          <a:blip r:embed="rId7"/>
          <a:srcRect/>
          <a:stretch>
            <a:fillRect/>
          </a:stretch>
        </p:blipFill>
        <p:spPr>
          <a:xfrm rot="-1306438">
            <a:off x="-25832" y="7550903"/>
            <a:ext cx="2296443" cy="3178297"/>
          </a:xfrm>
          <a:prstGeom prst="rect">
            <a:avLst/>
          </a:prstGeom>
        </p:spPr>
      </p:pic>
      <p:pic>
        <p:nvPicPr>
          <p:cNvPr id="82" name="Audio 81">
            <a:hlinkClick r:id="" action="ppaction://media"/>
            <a:extLst>
              <a:ext uri="{FF2B5EF4-FFF2-40B4-BE49-F238E27FC236}">
                <a16:creationId xmlns:a16="http://schemas.microsoft.com/office/drawing/2014/main" id="{421C400B-1311-0B12-9473-A8CBEB2EB59F}"/>
              </a:ext>
            </a:extLst>
          </p:cNvPr>
          <p:cNvPicPr>
            <a:picLocks noChangeAspect="1"/>
          </p:cNvPicPr>
          <p:nvPr>
            <a:audioFile r:link="rId3"/>
            <p:extLst>
              <p:ext uri="{DAA4B4D4-6D71-4841-9C94-3DE7FCFB9230}">
                <p14:media xmlns:p14="http://schemas.microsoft.com/office/powerpoint/2010/main" r:embed="rId2"/>
              </p:ext>
            </p:extLst>
          </p:nvPr>
        </p:nvPicPr>
        <p:blipFill>
          <a:blip r:embed="rId8"/>
          <a:srcRect l="-262704" t="-125896" r="-262704" b="-125896"/>
          <a:stretch>
            <a:fillRect/>
          </a:stretch>
        </p:blipFill>
        <p:spPr>
          <a:xfrm>
            <a:off x="14478000" y="8143875"/>
            <a:ext cx="3048000" cy="17145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53740"/>
    </mc:Choice>
    <mc:Fallback>
      <p:transition spd="slow" advTm="537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2"/>
                                        </p:tgtEl>
                                      </p:cBhvr>
                                    </p:cmd>
                                  </p:childTnLst>
                                </p:cTn>
                              </p:par>
                            </p:childTnLst>
                          </p:cTn>
                        </p:par>
                      </p:childTnLst>
                    </p:cTn>
                  </p:par>
                  <p:par>
                    <p:cTn id="7" fill="hold">
                      <p:stCondLst>
                        <p:cond delay="indefinite"/>
                      </p:stCondLst>
                      <p:childTnLst>
                        <p:par>
                          <p:cTn id="8" fill="hold">
                            <p:stCondLst>
                              <p:cond delay="0"/>
                            </p:stCondLst>
                            <p:childTnLst>
                              <p:par>
                                <p:cTn id="9" presetID="16" presetClass="entr" presetSubtype="37" fill="hold" nodeType="clickEffect">
                                  <p:stCondLst>
                                    <p:cond delay="0"/>
                                  </p:stCondLst>
                                  <p:childTnLst>
                                    <p:set>
                                      <p:cBhvr>
                                        <p:cTn id="10" dur="1" fill="hold">
                                          <p:stCondLst>
                                            <p:cond delay="0"/>
                                          </p:stCondLst>
                                        </p:cTn>
                                        <p:tgtEl>
                                          <p:spTgt spid="53"/>
                                        </p:tgtEl>
                                        <p:attrNameLst>
                                          <p:attrName>style.visibility</p:attrName>
                                        </p:attrNameLst>
                                      </p:cBhvr>
                                      <p:to>
                                        <p:strVal val="visible"/>
                                      </p:to>
                                    </p:set>
                                    <p:animEffect transition="in" filter="barn(outVertical)">
                                      <p:cBhvr>
                                        <p:cTn id="11" dur="500"/>
                                        <p:tgtEl>
                                          <p:spTgt spid="53"/>
                                        </p:tgtEl>
                                      </p:cBhvr>
                                    </p:animEffect>
                                  </p:childTnLst>
                                </p:cTn>
                              </p:par>
                              <p:par>
                                <p:cTn id="12" presetID="16" presetClass="entr" presetSubtype="37" fill="hold" grpId="0" nodeType="withEffect">
                                  <p:stCondLst>
                                    <p:cond delay="0"/>
                                  </p:stCondLst>
                                  <p:childTnLst>
                                    <p:set>
                                      <p:cBhvr>
                                        <p:cTn id="13" dur="1" fill="hold">
                                          <p:stCondLst>
                                            <p:cond delay="0"/>
                                          </p:stCondLst>
                                        </p:cTn>
                                        <p:tgtEl>
                                          <p:spTgt spid="36"/>
                                        </p:tgtEl>
                                        <p:attrNameLst>
                                          <p:attrName>style.visibility</p:attrName>
                                        </p:attrNameLst>
                                      </p:cBhvr>
                                      <p:to>
                                        <p:strVal val="visible"/>
                                      </p:to>
                                    </p:set>
                                    <p:animEffect transition="in" filter="barn(outVertical)">
                                      <p:cBhvr>
                                        <p:cTn id="14" dur="500"/>
                                        <p:tgtEl>
                                          <p:spTgt spid="36"/>
                                        </p:tgtEl>
                                      </p:cBhvr>
                                    </p:animEffect>
                                  </p:childTnLst>
                                </p:cTn>
                              </p:par>
                            </p:childTnLst>
                          </p:cTn>
                        </p:par>
                      </p:childTnLst>
                    </p:cTn>
                  </p:par>
                  <p:par>
                    <p:cTn id="15" fill="hold">
                      <p:stCondLst>
                        <p:cond delay="indefinite"/>
                      </p:stCondLst>
                      <p:childTnLst>
                        <p:par>
                          <p:cTn id="16" fill="hold">
                            <p:stCondLst>
                              <p:cond delay="0"/>
                            </p:stCondLst>
                            <p:childTnLst>
                              <p:par>
                                <p:cTn id="17" presetID="16" presetClass="entr" presetSubtype="37" fill="hold" nodeType="clickEffect">
                                  <p:stCondLst>
                                    <p:cond delay="0"/>
                                  </p:stCondLst>
                                  <p:childTnLst>
                                    <p:set>
                                      <p:cBhvr>
                                        <p:cTn id="18" dur="1" fill="hold">
                                          <p:stCondLst>
                                            <p:cond delay="0"/>
                                          </p:stCondLst>
                                        </p:cTn>
                                        <p:tgtEl>
                                          <p:spTgt spid="55"/>
                                        </p:tgtEl>
                                        <p:attrNameLst>
                                          <p:attrName>style.visibility</p:attrName>
                                        </p:attrNameLst>
                                      </p:cBhvr>
                                      <p:to>
                                        <p:strVal val="visible"/>
                                      </p:to>
                                    </p:set>
                                    <p:animEffect transition="in" filter="barn(outVertical)">
                                      <p:cBhvr>
                                        <p:cTn id="19" dur="500"/>
                                        <p:tgtEl>
                                          <p:spTgt spid="55"/>
                                        </p:tgtEl>
                                      </p:cBhvr>
                                    </p:animEffect>
                                  </p:childTnLst>
                                </p:cTn>
                              </p:par>
                              <p:par>
                                <p:cTn id="20" presetID="16" presetClass="entr" presetSubtype="37" fill="hold" grpId="0" nodeType="withEffect">
                                  <p:stCondLst>
                                    <p:cond delay="0"/>
                                  </p:stCondLst>
                                  <p:childTnLst>
                                    <p:set>
                                      <p:cBhvr>
                                        <p:cTn id="21" dur="1" fill="hold">
                                          <p:stCondLst>
                                            <p:cond delay="0"/>
                                          </p:stCondLst>
                                        </p:cTn>
                                        <p:tgtEl>
                                          <p:spTgt spid="39"/>
                                        </p:tgtEl>
                                        <p:attrNameLst>
                                          <p:attrName>style.visibility</p:attrName>
                                        </p:attrNameLst>
                                      </p:cBhvr>
                                      <p:to>
                                        <p:strVal val="visible"/>
                                      </p:to>
                                    </p:set>
                                    <p:animEffect transition="in" filter="barn(outVertical)">
                                      <p:cBhvr>
                                        <p:cTn id="22" dur="500"/>
                                        <p:tgtEl>
                                          <p:spTgt spid="39"/>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37" fill="hold" nodeType="clickEffect">
                                  <p:stCondLst>
                                    <p:cond delay="0"/>
                                  </p:stCondLst>
                                  <p:childTnLst>
                                    <p:set>
                                      <p:cBhvr>
                                        <p:cTn id="26" dur="1" fill="hold">
                                          <p:stCondLst>
                                            <p:cond delay="0"/>
                                          </p:stCondLst>
                                        </p:cTn>
                                        <p:tgtEl>
                                          <p:spTgt spid="57"/>
                                        </p:tgtEl>
                                        <p:attrNameLst>
                                          <p:attrName>style.visibility</p:attrName>
                                        </p:attrNameLst>
                                      </p:cBhvr>
                                      <p:to>
                                        <p:strVal val="visible"/>
                                      </p:to>
                                    </p:set>
                                    <p:animEffect transition="in" filter="barn(outVertical)">
                                      <p:cBhvr>
                                        <p:cTn id="27" dur="500"/>
                                        <p:tgtEl>
                                          <p:spTgt spid="57"/>
                                        </p:tgtEl>
                                      </p:cBhvr>
                                    </p:animEffect>
                                  </p:childTnLst>
                                </p:cTn>
                              </p:par>
                              <p:par>
                                <p:cTn id="28" presetID="16" presetClass="entr" presetSubtype="37" fill="hold" grpId="0" nodeType="withEffect">
                                  <p:stCondLst>
                                    <p:cond delay="0"/>
                                  </p:stCondLst>
                                  <p:childTnLst>
                                    <p:set>
                                      <p:cBhvr>
                                        <p:cTn id="29" dur="1" fill="hold">
                                          <p:stCondLst>
                                            <p:cond delay="0"/>
                                          </p:stCondLst>
                                        </p:cTn>
                                        <p:tgtEl>
                                          <p:spTgt spid="42"/>
                                        </p:tgtEl>
                                        <p:attrNameLst>
                                          <p:attrName>style.visibility</p:attrName>
                                        </p:attrNameLst>
                                      </p:cBhvr>
                                      <p:to>
                                        <p:strVal val="visible"/>
                                      </p:to>
                                    </p:set>
                                    <p:animEffect transition="in" filter="barn(outVertical)">
                                      <p:cBhvr>
                                        <p:cTn id="30"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1" fill="hold" display="0">
                  <p:stCondLst>
                    <p:cond delay="indefinite"/>
                  </p:stCondLst>
                  <p:endCondLst>
                    <p:cond evt="onStopAudio" delay="0">
                      <p:tgtEl>
                        <p:sldTgt/>
                      </p:tgtEl>
                    </p:cond>
                  </p:endCondLst>
                </p:cTn>
                <p:tgtEl>
                  <p:spTgt spid="82"/>
                </p:tgtEl>
              </p:cMediaNode>
            </p:audio>
          </p:childTnLst>
        </p:cTn>
      </p:par>
    </p:tnLst>
    <p:bldLst>
      <p:bldP spid="36" grpId="0" animBg="1"/>
      <p:bldP spid="39" grpId="0" animBg="1"/>
      <p:bldP spid="4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Freeform 36"/>
          <p:cNvSpPr/>
          <p:nvPr/>
        </p:nvSpPr>
        <p:spPr>
          <a:xfrm>
            <a:off x="733530" y="6346756"/>
            <a:ext cx="7091182" cy="1244834"/>
          </a:xfrm>
          <a:custGeom>
            <a:avLst/>
            <a:gdLst/>
            <a:ahLst/>
            <a:cxnLst/>
            <a:rect l="l" t="t" r="r" b="b"/>
            <a:pathLst>
              <a:path w="1172529" h="205834">
                <a:moveTo>
                  <a:pt x="0" y="0"/>
                </a:moveTo>
                <a:lnTo>
                  <a:pt x="1172529" y="0"/>
                </a:lnTo>
                <a:lnTo>
                  <a:pt x="1172529" y="205834"/>
                </a:lnTo>
                <a:lnTo>
                  <a:pt x="0" y="205834"/>
                </a:lnTo>
                <a:close/>
              </a:path>
            </a:pathLst>
          </a:custGeom>
          <a:solidFill>
            <a:srgbClr val="9E93DF"/>
          </a:solidFill>
        </p:spPr>
        <p:txBody>
          <a:bodyPr anchor="ctr"/>
          <a:lstStyle/>
          <a:p>
            <a:pPr algn="ctr"/>
            <a:r>
              <a:rPr lang="vi-VN" sz="4000">
                <a:solidFill>
                  <a:schemeClr val="bg1"/>
                </a:solidFill>
                <a:latin typeface="Cambria" panose="02040503050406030204" pitchFamily="18" charset="0"/>
                <a:ea typeface="Cambria" panose="02040503050406030204" pitchFamily="18" charset="0"/>
              </a:rPr>
              <a:t>Identity </a:t>
            </a:r>
            <a:endParaRPr lang="en-US" sz="4000">
              <a:solidFill>
                <a:schemeClr val="bg1"/>
              </a:solidFill>
              <a:latin typeface="Cambria" panose="02040503050406030204" pitchFamily="18" charset="0"/>
              <a:ea typeface="Cambria" panose="02040503050406030204" pitchFamily="18" charset="0"/>
            </a:endParaRPr>
          </a:p>
        </p:txBody>
      </p:sp>
      <p:sp>
        <p:nvSpPr>
          <p:cNvPr id="39" name="Freeform 39"/>
          <p:cNvSpPr/>
          <p:nvPr/>
        </p:nvSpPr>
        <p:spPr>
          <a:xfrm>
            <a:off x="10463290" y="6346756"/>
            <a:ext cx="7091182" cy="1244834"/>
          </a:xfrm>
          <a:custGeom>
            <a:avLst/>
            <a:gdLst/>
            <a:ahLst/>
            <a:cxnLst/>
            <a:rect l="l" t="t" r="r" b="b"/>
            <a:pathLst>
              <a:path w="1172529" h="205834">
                <a:moveTo>
                  <a:pt x="0" y="0"/>
                </a:moveTo>
                <a:lnTo>
                  <a:pt x="1172529" y="0"/>
                </a:lnTo>
                <a:lnTo>
                  <a:pt x="1172529" y="205834"/>
                </a:lnTo>
                <a:lnTo>
                  <a:pt x="0" y="205834"/>
                </a:lnTo>
                <a:close/>
              </a:path>
            </a:pathLst>
          </a:custGeom>
          <a:solidFill>
            <a:srgbClr val="9E93DF"/>
          </a:solidFill>
        </p:spPr>
        <p:txBody>
          <a:bodyPr anchor="ctr"/>
          <a:lstStyle/>
          <a:p>
            <a:pPr algn="ctr"/>
            <a:r>
              <a:rPr lang="vi-VN" sz="4000">
                <a:solidFill>
                  <a:schemeClr val="bg1"/>
                </a:solidFill>
                <a:latin typeface="Cambria" panose="02040503050406030204" pitchFamily="18" charset="0"/>
                <a:ea typeface="Cambria" panose="02040503050406030204" pitchFamily="18" charset="0"/>
              </a:rPr>
              <a:t>Entity Framework </a:t>
            </a:r>
            <a:endParaRPr lang="en-US" sz="4000">
              <a:solidFill>
                <a:schemeClr val="bg1"/>
              </a:solidFill>
              <a:latin typeface="Cambria" panose="02040503050406030204" pitchFamily="18" charset="0"/>
              <a:ea typeface="Cambria" panose="02040503050406030204" pitchFamily="18" charset="0"/>
            </a:endParaRPr>
          </a:p>
        </p:txBody>
      </p:sp>
      <p:pic>
        <p:nvPicPr>
          <p:cNvPr id="48" name="Picture 48"/>
          <p:cNvPicPr>
            <a:picLocks noChangeAspect="1"/>
          </p:cNvPicPr>
          <p:nvPr/>
        </p:nvPicPr>
        <p:blipFill>
          <a:blip r:embed="rId5"/>
          <a:srcRect/>
          <a:stretch>
            <a:fillRect/>
          </a:stretch>
        </p:blipFill>
        <p:spPr>
          <a:xfrm>
            <a:off x="66675" y="57150"/>
            <a:ext cx="2923946" cy="1615480"/>
          </a:xfrm>
          <a:prstGeom prst="rect">
            <a:avLst/>
          </a:prstGeom>
        </p:spPr>
      </p:pic>
      <p:sp>
        <p:nvSpPr>
          <p:cNvPr id="49" name="TextBox 6">
            <a:extLst>
              <a:ext uri="{FF2B5EF4-FFF2-40B4-BE49-F238E27FC236}">
                <a16:creationId xmlns:a16="http://schemas.microsoft.com/office/drawing/2014/main" id="{7A62E39C-9722-94C2-BF64-6A373C3DDD99}"/>
              </a:ext>
            </a:extLst>
          </p:cNvPr>
          <p:cNvSpPr txBox="1"/>
          <p:nvPr/>
        </p:nvSpPr>
        <p:spPr>
          <a:xfrm>
            <a:off x="733530" y="2129535"/>
            <a:ext cx="10476317" cy="846642"/>
          </a:xfrm>
          <a:prstGeom prst="rect">
            <a:avLst/>
          </a:prstGeom>
        </p:spPr>
        <p:txBody>
          <a:bodyPr wrap="square" lIns="0" tIns="0" rIns="0" bIns="0" rtlCol="0" anchor="t">
            <a:spAutoFit/>
          </a:bodyPr>
          <a:lstStyle/>
          <a:p>
            <a:pPr>
              <a:lnSpc>
                <a:spcPts val="7440"/>
              </a:lnSpc>
            </a:pPr>
            <a:r>
              <a:rPr lang="vi-VN" sz="4800" spc="-93">
                <a:solidFill>
                  <a:schemeClr val="tx2">
                    <a:lumMod val="50000"/>
                  </a:schemeClr>
                </a:solidFill>
                <a:latin typeface="Cambria" panose="02040503050406030204" pitchFamily="18" charset="0"/>
                <a:ea typeface="Cambria" panose="02040503050406030204" pitchFamily="18" charset="0"/>
              </a:rPr>
              <a:t>Cấu trúc </a:t>
            </a:r>
          </a:p>
        </p:txBody>
      </p:sp>
      <p:sp>
        <p:nvSpPr>
          <p:cNvPr id="50" name="TextBox 7">
            <a:extLst>
              <a:ext uri="{FF2B5EF4-FFF2-40B4-BE49-F238E27FC236}">
                <a16:creationId xmlns:a16="http://schemas.microsoft.com/office/drawing/2014/main" id="{DF98753E-0C1A-FA97-674B-EE0B8E0E80F1}"/>
              </a:ext>
            </a:extLst>
          </p:cNvPr>
          <p:cNvSpPr txBox="1"/>
          <p:nvPr/>
        </p:nvSpPr>
        <p:spPr>
          <a:xfrm>
            <a:off x="2514600" y="282755"/>
            <a:ext cx="8296035" cy="1618328"/>
          </a:xfrm>
          <a:prstGeom prst="rect">
            <a:avLst/>
          </a:prstGeom>
        </p:spPr>
        <p:txBody>
          <a:bodyPr wrap="square" lIns="0" tIns="0" rIns="0" bIns="0" rtlCol="0" anchor="t">
            <a:spAutoFit/>
          </a:bodyPr>
          <a:lstStyle/>
          <a:p>
            <a:pPr marL="0" lvl="0" indent="0" algn="ctr">
              <a:lnSpc>
                <a:spcPct val="150000"/>
              </a:lnSpc>
              <a:spcBef>
                <a:spcPct val="0"/>
              </a:spcBef>
            </a:pPr>
            <a:r>
              <a:rPr lang="vi-VN" sz="8000">
                <a:solidFill>
                  <a:schemeClr val="tx2">
                    <a:lumMod val="50000"/>
                  </a:schemeClr>
                </a:solidFill>
                <a:latin typeface="Cambria" panose="02040503050406030204" pitchFamily="18" charset="0"/>
                <a:ea typeface="Cambria" panose="02040503050406030204" pitchFamily="18" charset="0"/>
              </a:rPr>
              <a:t>ASP.NET CORE</a:t>
            </a:r>
          </a:p>
        </p:txBody>
      </p:sp>
      <p:sp>
        <p:nvSpPr>
          <p:cNvPr id="51" name="Rectangle: Rounded Corners 50">
            <a:extLst>
              <a:ext uri="{FF2B5EF4-FFF2-40B4-BE49-F238E27FC236}">
                <a16:creationId xmlns:a16="http://schemas.microsoft.com/office/drawing/2014/main" id="{5FCDAC4E-AC00-CD0F-4C21-F07531F2E0D0}"/>
              </a:ext>
            </a:extLst>
          </p:cNvPr>
          <p:cNvSpPr/>
          <p:nvPr/>
        </p:nvSpPr>
        <p:spPr>
          <a:xfrm>
            <a:off x="6434676" y="3204629"/>
            <a:ext cx="5418647" cy="1648451"/>
          </a:xfrm>
          <a:prstGeom prst="roundRect">
            <a:avLst/>
          </a:prstGeom>
          <a:solidFill>
            <a:srgbClr val="DF9F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4400">
                <a:latin typeface="Cambria" panose="02040503050406030204" pitchFamily="18" charset="0"/>
                <a:ea typeface="Cambria" panose="02040503050406030204" pitchFamily="18" charset="0"/>
              </a:rPr>
              <a:t>Utility Frameworks</a:t>
            </a:r>
            <a:endParaRPr lang="en-US" sz="4400">
              <a:latin typeface="Cambria" panose="02040503050406030204" pitchFamily="18" charset="0"/>
              <a:ea typeface="Cambria" panose="02040503050406030204" pitchFamily="18" charset="0"/>
            </a:endParaRPr>
          </a:p>
        </p:txBody>
      </p:sp>
      <p:cxnSp>
        <p:nvCxnSpPr>
          <p:cNvPr id="3" name="Straight Arrow Connector 2">
            <a:extLst>
              <a:ext uri="{FF2B5EF4-FFF2-40B4-BE49-F238E27FC236}">
                <a16:creationId xmlns:a16="http://schemas.microsoft.com/office/drawing/2014/main" id="{45610B98-32EE-DE8A-FC02-1119BB71A620}"/>
              </a:ext>
            </a:extLst>
          </p:cNvPr>
          <p:cNvCxnSpPr>
            <a:stCxn id="51" idx="2"/>
          </p:cNvCxnSpPr>
          <p:nvPr/>
        </p:nvCxnSpPr>
        <p:spPr>
          <a:xfrm flipH="1">
            <a:off x="4279121" y="4853080"/>
            <a:ext cx="4864879" cy="1493676"/>
          </a:xfrm>
          <a:prstGeom prst="straightConnector1">
            <a:avLst/>
          </a:prstGeom>
          <a:ln w="38100" cap="flat" cmpd="sng" algn="ctr">
            <a:solidFill>
              <a:srgbClr val="919BCB"/>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 name="Straight Arrow Connector 4">
            <a:extLst>
              <a:ext uri="{FF2B5EF4-FFF2-40B4-BE49-F238E27FC236}">
                <a16:creationId xmlns:a16="http://schemas.microsoft.com/office/drawing/2014/main" id="{070DB18A-7EB0-58DB-3212-60467934CAA9}"/>
              </a:ext>
            </a:extLst>
          </p:cNvPr>
          <p:cNvCxnSpPr>
            <a:stCxn id="51" idx="2"/>
          </p:cNvCxnSpPr>
          <p:nvPr/>
        </p:nvCxnSpPr>
        <p:spPr>
          <a:xfrm>
            <a:off x="9144000" y="4853080"/>
            <a:ext cx="5257800" cy="1493676"/>
          </a:xfrm>
          <a:prstGeom prst="straightConnector1">
            <a:avLst/>
          </a:prstGeom>
          <a:ln w="38100" cap="flat" cmpd="sng" algn="ctr">
            <a:solidFill>
              <a:srgbClr val="919BCB"/>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6" name="Picture 5">
            <a:extLst>
              <a:ext uri="{FF2B5EF4-FFF2-40B4-BE49-F238E27FC236}">
                <a16:creationId xmlns:a16="http://schemas.microsoft.com/office/drawing/2014/main" id="{030E6C24-34DD-66E2-4D42-E71B529C048A}"/>
              </a:ext>
            </a:extLst>
          </p:cNvPr>
          <p:cNvPicPr>
            <a:picLocks noChangeAspect="1"/>
          </p:cNvPicPr>
          <p:nvPr/>
        </p:nvPicPr>
        <p:blipFill>
          <a:blip r:embed="rId6"/>
          <a:srcRect/>
          <a:stretch>
            <a:fillRect/>
          </a:stretch>
        </p:blipFill>
        <p:spPr>
          <a:xfrm>
            <a:off x="12139719" y="-1512234"/>
            <a:ext cx="4781263" cy="4488411"/>
          </a:xfrm>
          <a:prstGeom prst="rect">
            <a:avLst/>
          </a:prstGeom>
        </p:spPr>
      </p:pic>
      <p:pic>
        <p:nvPicPr>
          <p:cNvPr id="7" name="Picture 3">
            <a:extLst>
              <a:ext uri="{FF2B5EF4-FFF2-40B4-BE49-F238E27FC236}">
                <a16:creationId xmlns:a16="http://schemas.microsoft.com/office/drawing/2014/main" id="{2E75131F-634B-FB34-FED0-39852F3F2BE7}"/>
              </a:ext>
            </a:extLst>
          </p:cNvPr>
          <p:cNvPicPr>
            <a:picLocks noChangeAspect="1"/>
          </p:cNvPicPr>
          <p:nvPr/>
        </p:nvPicPr>
        <p:blipFill>
          <a:blip r:embed="rId7"/>
          <a:srcRect/>
          <a:stretch>
            <a:fillRect/>
          </a:stretch>
        </p:blipFill>
        <p:spPr>
          <a:xfrm rot="-1306438">
            <a:off x="-25832" y="7550903"/>
            <a:ext cx="2296443" cy="3178297"/>
          </a:xfrm>
          <a:prstGeom prst="rect">
            <a:avLst/>
          </a:prstGeom>
        </p:spPr>
      </p:pic>
      <p:pic>
        <p:nvPicPr>
          <p:cNvPr id="15" name="Audio 14">
            <a:hlinkClick r:id="" action="ppaction://media"/>
            <a:extLst>
              <a:ext uri="{FF2B5EF4-FFF2-40B4-BE49-F238E27FC236}">
                <a16:creationId xmlns:a16="http://schemas.microsoft.com/office/drawing/2014/main" id="{442C634D-7373-2235-4770-C3B1F682D499}"/>
              </a:ext>
            </a:extLst>
          </p:cNvPr>
          <p:cNvPicPr>
            <a:picLocks noChangeAspect="1"/>
          </p:cNvPicPr>
          <p:nvPr>
            <a:audioFile r:link="rId3"/>
            <p:extLst>
              <p:ext uri="{DAA4B4D4-6D71-4841-9C94-3DE7FCFB9230}">
                <p14:media xmlns:p14="http://schemas.microsoft.com/office/powerpoint/2010/main" r:embed="rId2"/>
              </p:ext>
            </p:extLst>
          </p:nvPr>
        </p:nvPicPr>
        <p:blipFill>
          <a:blip r:embed="rId8"/>
          <a:srcRect l="-262704" t="-125896" r="-262704" b="-125896"/>
          <a:stretch>
            <a:fillRect/>
          </a:stretch>
        </p:blipFill>
        <p:spPr>
          <a:xfrm>
            <a:off x="14478000" y="8143875"/>
            <a:ext cx="3048000" cy="1714500"/>
          </a:xfrm>
          <a:prstGeom prst="rect">
            <a:avLst/>
          </a:prstGeom>
        </p:spPr>
      </p:pic>
    </p:spTree>
    <p:custDataLst>
      <p:tags r:id="rId1"/>
    </p:custDataLst>
    <p:extLst>
      <p:ext uri="{BB962C8B-B14F-4D97-AF65-F5344CB8AC3E}">
        <p14:creationId xmlns:p14="http://schemas.microsoft.com/office/powerpoint/2010/main" val="2531354449"/>
      </p:ext>
    </p:extLst>
  </p:cSld>
  <p:clrMapOvr>
    <a:masterClrMapping/>
  </p:clrMapOvr>
  <mc:AlternateContent xmlns:mc="http://schemas.openxmlformats.org/markup-compatibility/2006">
    <mc:Choice xmlns:p14="http://schemas.microsoft.com/office/powerpoint/2010/main" Requires="p14">
      <p:transition p14:dur="0" advTm="56214"/>
    </mc:Choice>
    <mc:Fallback>
      <p:transition advTm="5621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par>
                    <p:cTn id="7" fill="hold">
                      <p:stCondLst>
                        <p:cond delay="indefinite"/>
                      </p:stCondLst>
                      <p:childTnLst>
                        <p:par>
                          <p:cTn id="8" fill="hold">
                            <p:stCondLst>
                              <p:cond delay="0"/>
                            </p:stCondLst>
                            <p:childTnLst>
                              <p:par>
                                <p:cTn id="9" presetID="16" presetClass="entr" presetSubtype="42"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barn(outHorizontal)">
                                      <p:cBhvr>
                                        <p:cTn id="11" dur="500"/>
                                        <p:tgtEl>
                                          <p:spTgt spid="3"/>
                                        </p:tgtEl>
                                      </p:cBhvr>
                                    </p:animEffect>
                                  </p:childTnLst>
                                </p:cTn>
                              </p:par>
                              <p:par>
                                <p:cTn id="12" presetID="16" presetClass="entr" presetSubtype="42" fill="hold" grpId="0" nodeType="withEffect">
                                  <p:stCondLst>
                                    <p:cond delay="0"/>
                                  </p:stCondLst>
                                  <p:childTnLst>
                                    <p:set>
                                      <p:cBhvr>
                                        <p:cTn id="13" dur="1" fill="hold">
                                          <p:stCondLst>
                                            <p:cond delay="0"/>
                                          </p:stCondLst>
                                        </p:cTn>
                                        <p:tgtEl>
                                          <p:spTgt spid="36"/>
                                        </p:tgtEl>
                                        <p:attrNameLst>
                                          <p:attrName>style.visibility</p:attrName>
                                        </p:attrNameLst>
                                      </p:cBhvr>
                                      <p:to>
                                        <p:strVal val="visible"/>
                                      </p:to>
                                    </p:set>
                                    <p:animEffect transition="in" filter="barn(outHorizontal)">
                                      <p:cBhvr>
                                        <p:cTn id="14" dur="500"/>
                                        <p:tgtEl>
                                          <p:spTgt spid="36"/>
                                        </p:tgtEl>
                                      </p:cBhvr>
                                    </p:animEffect>
                                  </p:childTnLst>
                                </p:cTn>
                              </p:par>
                            </p:childTnLst>
                          </p:cTn>
                        </p:par>
                      </p:childTnLst>
                    </p:cTn>
                  </p:par>
                  <p:par>
                    <p:cTn id="15" fill="hold">
                      <p:stCondLst>
                        <p:cond delay="indefinite"/>
                      </p:stCondLst>
                      <p:childTnLst>
                        <p:par>
                          <p:cTn id="16" fill="hold">
                            <p:stCondLst>
                              <p:cond delay="0"/>
                            </p:stCondLst>
                            <p:childTnLst>
                              <p:par>
                                <p:cTn id="17" presetID="16" presetClass="entr" presetSubtype="42"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barn(outHorizontal)">
                                      <p:cBhvr>
                                        <p:cTn id="19" dur="500"/>
                                        <p:tgtEl>
                                          <p:spTgt spid="5"/>
                                        </p:tgtEl>
                                      </p:cBhvr>
                                    </p:animEffect>
                                  </p:childTnLst>
                                </p:cTn>
                              </p:par>
                              <p:par>
                                <p:cTn id="20" presetID="16" presetClass="entr" presetSubtype="42" fill="hold" grpId="0" nodeType="withEffect">
                                  <p:stCondLst>
                                    <p:cond delay="0"/>
                                  </p:stCondLst>
                                  <p:childTnLst>
                                    <p:set>
                                      <p:cBhvr>
                                        <p:cTn id="21" dur="1" fill="hold">
                                          <p:stCondLst>
                                            <p:cond delay="0"/>
                                          </p:stCondLst>
                                        </p:cTn>
                                        <p:tgtEl>
                                          <p:spTgt spid="39"/>
                                        </p:tgtEl>
                                        <p:attrNameLst>
                                          <p:attrName>style.visibility</p:attrName>
                                        </p:attrNameLst>
                                      </p:cBhvr>
                                      <p:to>
                                        <p:strVal val="visible"/>
                                      </p:to>
                                    </p:set>
                                    <p:animEffect transition="in" filter="barn(outHorizontal)">
                                      <p:cBhvr>
                                        <p:cTn id="22"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3" fill="hold" display="0">
                  <p:stCondLst>
                    <p:cond delay="indefinite"/>
                  </p:stCondLst>
                  <p:endCondLst>
                    <p:cond evt="onStopAudio" delay="0">
                      <p:tgtEl>
                        <p:sldTgt/>
                      </p:tgtEl>
                    </p:cond>
                  </p:endCondLst>
                </p:cTn>
                <p:tgtEl>
                  <p:spTgt spid="15"/>
                </p:tgtEl>
              </p:cMediaNode>
            </p:audio>
          </p:childTnLst>
        </p:cTn>
      </p:par>
    </p:tnLst>
    <p:bldLst>
      <p:bldP spid="36" grpId="0" animBg="1"/>
      <p:bldP spid="39"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Freeform 36"/>
          <p:cNvSpPr/>
          <p:nvPr/>
        </p:nvSpPr>
        <p:spPr>
          <a:xfrm>
            <a:off x="885930" y="4381500"/>
            <a:ext cx="3686070" cy="1244834"/>
          </a:xfrm>
          <a:custGeom>
            <a:avLst/>
            <a:gdLst/>
            <a:ahLst/>
            <a:cxnLst/>
            <a:rect l="l" t="t" r="r" b="b"/>
            <a:pathLst>
              <a:path w="1172529" h="205834">
                <a:moveTo>
                  <a:pt x="0" y="0"/>
                </a:moveTo>
                <a:lnTo>
                  <a:pt x="1172529" y="0"/>
                </a:lnTo>
                <a:lnTo>
                  <a:pt x="1172529" y="205834"/>
                </a:lnTo>
                <a:lnTo>
                  <a:pt x="0" y="205834"/>
                </a:lnTo>
                <a:close/>
              </a:path>
            </a:pathLst>
          </a:custGeom>
          <a:solidFill>
            <a:srgbClr val="9E93DF"/>
          </a:solidFill>
        </p:spPr>
        <p:txBody>
          <a:bodyPr anchor="ctr"/>
          <a:lstStyle/>
          <a:p>
            <a:pPr algn="ctr"/>
            <a:r>
              <a:rPr lang="vi-VN" sz="4000">
                <a:solidFill>
                  <a:schemeClr val="bg1"/>
                </a:solidFill>
                <a:latin typeface="Cambria" panose="02040503050406030204" pitchFamily="18" charset="0"/>
                <a:ea typeface="Cambria" panose="02040503050406030204" pitchFamily="18" charset="0"/>
              </a:rPr>
              <a:t>HTTP Server</a:t>
            </a:r>
            <a:endParaRPr lang="en-US" sz="4000">
              <a:solidFill>
                <a:schemeClr val="bg1"/>
              </a:solidFill>
              <a:latin typeface="Cambria" panose="02040503050406030204" pitchFamily="18" charset="0"/>
              <a:ea typeface="Cambria" panose="02040503050406030204" pitchFamily="18" charset="0"/>
            </a:endParaRPr>
          </a:p>
        </p:txBody>
      </p:sp>
      <p:pic>
        <p:nvPicPr>
          <p:cNvPr id="48" name="Picture 48"/>
          <p:cNvPicPr>
            <a:picLocks noChangeAspect="1"/>
          </p:cNvPicPr>
          <p:nvPr/>
        </p:nvPicPr>
        <p:blipFill>
          <a:blip r:embed="rId5"/>
          <a:srcRect/>
          <a:stretch>
            <a:fillRect/>
          </a:stretch>
        </p:blipFill>
        <p:spPr>
          <a:xfrm>
            <a:off x="66675" y="57150"/>
            <a:ext cx="2923946" cy="1615480"/>
          </a:xfrm>
          <a:prstGeom prst="rect">
            <a:avLst/>
          </a:prstGeom>
        </p:spPr>
      </p:pic>
      <p:sp>
        <p:nvSpPr>
          <p:cNvPr id="49" name="TextBox 6">
            <a:extLst>
              <a:ext uri="{FF2B5EF4-FFF2-40B4-BE49-F238E27FC236}">
                <a16:creationId xmlns:a16="http://schemas.microsoft.com/office/drawing/2014/main" id="{7A62E39C-9722-94C2-BF64-6A373C3DDD99}"/>
              </a:ext>
            </a:extLst>
          </p:cNvPr>
          <p:cNvSpPr txBox="1"/>
          <p:nvPr/>
        </p:nvSpPr>
        <p:spPr>
          <a:xfrm>
            <a:off x="733530" y="2129535"/>
            <a:ext cx="10476317" cy="846642"/>
          </a:xfrm>
          <a:prstGeom prst="rect">
            <a:avLst/>
          </a:prstGeom>
        </p:spPr>
        <p:txBody>
          <a:bodyPr wrap="square" lIns="0" tIns="0" rIns="0" bIns="0" rtlCol="0" anchor="t">
            <a:spAutoFit/>
          </a:bodyPr>
          <a:lstStyle/>
          <a:p>
            <a:pPr>
              <a:lnSpc>
                <a:spcPts val="7440"/>
              </a:lnSpc>
            </a:pPr>
            <a:r>
              <a:rPr lang="vi-VN" sz="4800" spc="-93">
                <a:solidFill>
                  <a:schemeClr val="tx2">
                    <a:lumMod val="50000"/>
                  </a:schemeClr>
                </a:solidFill>
                <a:latin typeface="Cambria" panose="02040503050406030204" pitchFamily="18" charset="0"/>
                <a:ea typeface="Cambria" panose="02040503050406030204" pitchFamily="18" charset="0"/>
              </a:rPr>
              <a:t>Cấu trúc </a:t>
            </a:r>
          </a:p>
        </p:txBody>
      </p:sp>
      <p:sp>
        <p:nvSpPr>
          <p:cNvPr id="50" name="TextBox 7">
            <a:extLst>
              <a:ext uri="{FF2B5EF4-FFF2-40B4-BE49-F238E27FC236}">
                <a16:creationId xmlns:a16="http://schemas.microsoft.com/office/drawing/2014/main" id="{DF98753E-0C1A-FA97-674B-EE0B8E0E80F1}"/>
              </a:ext>
            </a:extLst>
          </p:cNvPr>
          <p:cNvSpPr txBox="1"/>
          <p:nvPr/>
        </p:nvSpPr>
        <p:spPr>
          <a:xfrm>
            <a:off x="2514600" y="282755"/>
            <a:ext cx="8296035" cy="1618328"/>
          </a:xfrm>
          <a:prstGeom prst="rect">
            <a:avLst/>
          </a:prstGeom>
        </p:spPr>
        <p:txBody>
          <a:bodyPr wrap="square" lIns="0" tIns="0" rIns="0" bIns="0" rtlCol="0" anchor="t">
            <a:spAutoFit/>
          </a:bodyPr>
          <a:lstStyle/>
          <a:p>
            <a:pPr marL="0" lvl="0" indent="0" algn="ctr">
              <a:lnSpc>
                <a:spcPct val="150000"/>
              </a:lnSpc>
              <a:spcBef>
                <a:spcPct val="0"/>
              </a:spcBef>
            </a:pPr>
            <a:r>
              <a:rPr lang="vi-VN" sz="8000">
                <a:solidFill>
                  <a:schemeClr val="tx2">
                    <a:lumMod val="50000"/>
                  </a:schemeClr>
                </a:solidFill>
                <a:latin typeface="Cambria" panose="02040503050406030204" pitchFamily="18" charset="0"/>
                <a:ea typeface="Cambria" panose="02040503050406030204" pitchFamily="18" charset="0"/>
              </a:rPr>
              <a:t>ASP.NET CORE</a:t>
            </a:r>
          </a:p>
        </p:txBody>
      </p:sp>
      <p:sp>
        <p:nvSpPr>
          <p:cNvPr id="51" name="Rectangle: Rounded Corners 50">
            <a:extLst>
              <a:ext uri="{FF2B5EF4-FFF2-40B4-BE49-F238E27FC236}">
                <a16:creationId xmlns:a16="http://schemas.microsoft.com/office/drawing/2014/main" id="{5FCDAC4E-AC00-CD0F-4C21-F07531F2E0D0}"/>
              </a:ext>
            </a:extLst>
          </p:cNvPr>
          <p:cNvSpPr/>
          <p:nvPr/>
        </p:nvSpPr>
        <p:spPr>
          <a:xfrm>
            <a:off x="6934200" y="2292000"/>
            <a:ext cx="3876435" cy="1648451"/>
          </a:xfrm>
          <a:prstGeom prst="roundRect">
            <a:avLst/>
          </a:prstGeom>
          <a:solidFill>
            <a:srgbClr val="DF9F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4400">
                <a:latin typeface="Cambria" panose="02040503050406030204" pitchFamily="18" charset="0"/>
                <a:ea typeface="Cambria" panose="02040503050406030204" pitchFamily="18" charset="0"/>
              </a:rPr>
              <a:t>Platform</a:t>
            </a:r>
            <a:endParaRPr lang="en-US" sz="4400">
              <a:latin typeface="Cambria" panose="02040503050406030204" pitchFamily="18" charset="0"/>
              <a:ea typeface="Cambria" panose="02040503050406030204" pitchFamily="18" charset="0"/>
            </a:endParaRPr>
          </a:p>
        </p:txBody>
      </p:sp>
      <p:sp>
        <p:nvSpPr>
          <p:cNvPr id="4" name="Freeform 36">
            <a:extLst>
              <a:ext uri="{FF2B5EF4-FFF2-40B4-BE49-F238E27FC236}">
                <a16:creationId xmlns:a16="http://schemas.microsoft.com/office/drawing/2014/main" id="{38515385-F9C0-C5DC-9856-05A7AA3ED195}"/>
              </a:ext>
            </a:extLst>
          </p:cNvPr>
          <p:cNvSpPr/>
          <p:nvPr/>
        </p:nvSpPr>
        <p:spPr>
          <a:xfrm>
            <a:off x="5091165" y="4381500"/>
            <a:ext cx="3686070" cy="1244834"/>
          </a:xfrm>
          <a:custGeom>
            <a:avLst/>
            <a:gdLst/>
            <a:ahLst/>
            <a:cxnLst/>
            <a:rect l="l" t="t" r="r" b="b"/>
            <a:pathLst>
              <a:path w="1172529" h="205834">
                <a:moveTo>
                  <a:pt x="0" y="0"/>
                </a:moveTo>
                <a:lnTo>
                  <a:pt x="1172529" y="0"/>
                </a:lnTo>
                <a:lnTo>
                  <a:pt x="1172529" y="205834"/>
                </a:lnTo>
                <a:lnTo>
                  <a:pt x="0" y="205834"/>
                </a:lnTo>
                <a:close/>
              </a:path>
            </a:pathLst>
          </a:custGeom>
          <a:solidFill>
            <a:srgbClr val="9E93DF"/>
          </a:solidFill>
        </p:spPr>
        <p:txBody>
          <a:bodyPr anchor="ctr"/>
          <a:lstStyle/>
          <a:p>
            <a:pPr algn="ctr"/>
            <a:r>
              <a:rPr lang="vi-VN" sz="4000">
                <a:solidFill>
                  <a:schemeClr val="bg1"/>
                </a:solidFill>
                <a:latin typeface="Cambria" panose="02040503050406030204" pitchFamily="18" charset="0"/>
                <a:ea typeface="Cambria" panose="02040503050406030204" pitchFamily="18" charset="0"/>
              </a:rPr>
              <a:t>Middleware </a:t>
            </a:r>
            <a:endParaRPr lang="en-US" sz="4000">
              <a:solidFill>
                <a:schemeClr val="bg1"/>
              </a:solidFill>
              <a:latin typeface="Cambria" panose="02040503050406030204" pitchFamily="18" charset="0"/>
              <a:ea typeface="Cambria" panose="02040503050406030204" pitchFamily="18" charset="0"/>
            </a:endParaRPr>
          </a:p>
        </p:txBody>
      </p:sp>
      <p:sp>
        <p:nvSpPr>
          <p:cNvPr id="6" name="Freeform 36">
            <a:extLst>
              <a:ext uri="{FF2B5EF4-FFF2-40B4-BE49-F238E27FC236}">
                <a16:creationId xmlns:a16="http://schemas.microsoft.com/office/drawing/2014/main" id="{88F82470-A4E1-4D5A-4C00-6AD440C6534E}"/>
              </a:ext>
            </a:extLst>
          </p:cNvPr>
          <p:cNvSpPr/>
          <p:nvPr/>
        </p:nvSpPr>
        <p:spPr>
          <a:xfrm>
            <a:off x="9296400" y="4381500"/>
            <a:ext cx="3686070" cy="1244834"/>
          </a:xfrm>
          <a:custGeom>
            <a:avLst/>
            <a:gdLst/>
            <a:ahLst/>
            <a:cxnLst/>
            <a:rect l="l" t="t" r="r" b="b"/>
            <a:pathLst>
              <a:path w="1172529" h="205834">
                <a:moveTo>
                  <a:pt x="0" y="0"/>
                </a:moveTo>
                <a:lnTo>
                  <a:pt x="1172529" y="0"/>
                </a:lnTo>
                <a:lnTo>
                  <a:pt x="1172529" y="205834"/>
                </a:lnTo>
                <a:lnTo>
                  <a:pt x="0" y="205834"/>
                </a:lnTo>
                <a:close/>
              </a:path>
            </a:pathLst>
          </a:custGeom>
          <a:solidFill>
            <a:srgbClr val="9E93DF"/>
          </a:solidFill>
        </p:spPr>
        <p:txBody>
          <a:bodyPr anchor="ctr"/>
          <a:lstStyle/>
          <a:p>
            <a:pPr algn="ctr"/>
            <a:r>
              <a:rPr lang="vi-VN" sz="4000">
                <a:solidFill>
                  <a:schemeClr val="bg1"/>
                </a:solidFill>
                <a:latin typeface="Cambria" panose="02040503050406030204" pitchFamily="18" charset="0"/>
                <a:ea typeface="Cambria" panose="02040503050406030204" pitchFamily="18" charset="0"/>
              </a:rPr>
              <a:t>URL Routing </a:t>
            </a:r>
            <a:endParaRPr lang="en-US" sz="4000">
              <a:solidFill>
                <a:schemeClr val="bg1"/>
              </a:solidFill>
              <a:latin typeface="Cambria" panose="02040503050406030204" pitchFamily="18" charset="0"/>
              <a:ea typeface="Cambria" panose="02040503050406030204" pitchFamily="18" charset="0"/>
            </a:endParaRPr>
          </a:p>
        </p:txBody>
      </p:sp>
      <p:sp>
        <p:nvSpPr>
          <p:cNvPr id="7" name="Freeform 36">
            <a:extLst>
              <a:ext uri="{FF2B5EF4-FFF2-40B4-BE49-F238E27FC236}">
                <a16:creationId xmlns:a16="http://schemas.microsoft.com/office/drawing/2014/main" id="{A27D3472-E433-9C9E-C64C-BDBB30C76BEF}"/>
              </a:ext>
            </a:extLst>
          </p:cNvPr>
          <p:cNvSpPr/>
          <p:nvPr/>
        </p:nvSpPr>
        <p:spPr>
          <a:xfrm>
            <a:off x="13501635" y="4381500"/>
            <a:ext cx="3686070" cy="1244834"/>
          </a:xfrm>
          <a:custGeom>
            <a:avLst/>
            <a:gdLst/>
            <a:ahLst/>
            <a:cxnLst/>
            <a:rect l="l" t="t" r="r" b="b"/>
            <a:pathLst>
              <a:path w="1172529" h="205834">
                <a:moveTo>
                  <a:pt x="0" y="0"/>
                </a:moveTo>
                <a:lnTo>
                  <a:pt x="1172529" y="0"/>
                </a:lnTo>
                <a:lnTo>
                  <a:pt x="1172529" y="205834"/>
                </a:lnTo>
                <a:lnTo>
                  <a:pt x="0" y="205834"/>
                </a:lnTo>
                <a:close/>
              </a:path>
            </a:pathLst>
          </a:custGeom>
          <a:solidFill>
            <a:srgbClr val="9E93DF"/>
          </a:solidFill>
        </p:spPr>
        <p:txBody>
          <a:bodyPr anchor="ctr"/>
          <a:lstStyle/>
          <a:p>
            <a:pPr algn="ctr"/>
            <a:r>
              <a:rPr lang="vi-VN" sz="4000">
                <a:solidFill>
                  <a:schemeClr val="bg1"/>
                </a:solidFill>
                <a:latin typeface="Cambria" panose="02040503050406030204" pitchFamily="18" charset="0"/>
                <a:ea typeface="Cambria" panose="02040503050406030204" pitchFamily="18" charset="0"/>
              </a:rPr>
              <a:t>Razor  </a:t>
            </a:r>
            <a:endParaRPr lang="en-US" sz="4000">
              <a:solidFill>
                <a:schemeClr val="bg1"/>
              </a:solidFill>
              <a:latin typeface="Cambria" panose="02040503050406030204" pitchFamily="18" charset="0"/>
              <a:ea typeface="Cambria" panose="02040503050406030204" pitchFamily="18" charset="0"/>
            </a:endParaRPr>
          </a:p>
        </p:txBody>
      </p:sp>
      <p:sp>
        <p:nvSpPr>
          <p:cNvPr id="12" name="Freeform 36">
            <a:extLst>
              <a:ext uri="{FF2B5EF4-FFF2-40B4-BE49-F238E27FC236}">
                <a16:creationId xmlns:a16="http://schemas.microsoft.com/office/drawing/2014/main" id="{48D664AE-1D96-0A6B-4C64-31B1933012B3}"/>
              </a:ext>
            </a:extLst>
          </p:cNvPr>
          <p:cNvSpPr/>
          <p:nvPr/>
        </p:nvSpPr>
        <p:spPr>
          <a:xfrm>
            <a:off x="885930" y="5981700"/>
            <a:ext cx="3686070" cy="1244834"/>
          </a:xfrm>
          <a:custGeom>
            <a:avLst/>
            <a:gdLst/>
            <a:ahLst/>
            <a:cxnLst/>
            <a:rect l="l" t="t" r="r" b="b"/>
            <a:pathLst>
              <a:path w="1172529" h="205834">
                <a:moveTo>
                  <a:pt x="0" y="0"/>
                </a:moveTo>
                <a:lnTo>
                  <a:pt x="1172529" y="0"/>
                </a:lnTo>
                <a:lnTo>
                  <a:pt x="1172529" y="205834"/>
                </a:lnTo>
                <a:lnTo>
                  <a:pt x="0" y="205834"/>
                </a:lnTo>
                <a:close/>
              </a:path>
            </a:pathLst>
          </a:custGeom>
          <a:solidFill>
            <a:srgbClr val="9E93DF"/>
          </a:solidFill>
        </p:spPr>
        <p:txBody>
          <a:bodyPr anchor="ctr"/>
          <a:lstStyle/>
          <a:p>
            <a:pPr algn="ctr"/>
            <a:r>
              <a:rPr lang="vi-VN" sz="4000">
                <a:solidFill>
                  <a:schemeClr val="bg1"/>
                </a:solidFill>
                <a:latin typeface="Cambria" panose="02040503050406030204" pitchFamily="18" charset="0"/>
                <a:ea typeface="Cambria" panose="02040503050406030204" pitchFamily="18" charset="0"/>
              </a:rPr>
              <a:t>Model Binding  </a:t>
            </a:r>
            <a:endParaRPr lang="en-US" sz="4000">
              <a:solidFill>
                <a:schemeClr val="bg1"/>
              </a:solidFill>
              <a:latin typeface="Cambria" panose="02040503050406030204" pitchFamily="18" charset="0"/>
              <a:ea typeface="Cambria" panose="02040503050406030204" pitchFamily="18" charset="0"/>
            </a:endParaRPr>
          </a:p>
        </p:txBody>
      </p:sp>
      <p:sp>
        <p:nvSpPr>
          <p:cNvPr id="13" name="Freeform 36">
            <a:extLst>
              <a:ext uri="{FF2B5EF4-FFF2-40B4-BE49-F238E27FC236}">
                <a16:creationId xmlns:a16="http://schemas.microsoft.com/office/drawing/2014/main" id="{E84AA9E7-2AC2-E3E0-571D-7D2932C062ED}"/>
              </a:ext>
            </a:extLst>
          </p:cNvPr>
          <p:cNvSpPr/>
          <p:nvPr/>
        </p:nvSpPr>
        <p:spPr>
          <a:xfrm>
            <a:off x="5091165" y="5981700"/>
            <a:ext cx="3686070" cy="1244834"/>
          </a:xfrm>
          <a:custGeom>
            <a:avLst/>
            <a:gdLst/>
            <a:ahLst/>
            <a:cxnLst/>
            <a:rect l="l" t="t" r="r" b="b"/>
            <a:pathLst>
              <a:path w="1172529" h="205834">
                <a:moveTo>
                  <a:pt x="0" y="0"/>
                </a:moveTo>
                <a:lnTo>
                  <a:pt x="1172529" y="0"/>
                </a:lnTo>
                <a:lnTo>
                  <a:pt x="1172529" y="205834"/>
                </a:lnTo>
                <a:lnTo>
                  <a:pt x="0" y="205834"/>
                </a:lnTo>
                <a:close/>
              </a:path>
            </a:pathLst>
          </a:custGeom>
          <a:solidFill>
            <a:srgbClr val="9E93DF"/>
          </a:solidFill>
        </p:spPr>
        <p:txBody>
          <a:bodyPr anchor="ctr"/>
          <a:lstStyle/>
          <a:p>
            <a:pPr algn="ctr"/>
            <a:r>
              <a:rPr lang="vi-VN" sz="4000">
                <a:solidFill>
                  <a:schemeClr val="bg1"/>
                </a:solidFill>
                <a:latin typeface="Cambria" panose="02040503050406030204" pitchFamily="18" charset="0"/>
                <a:ea typeface="Cambria" panose="02040503050406030204" pitchFamily="18" charset="0"/>
              </a:rPr>
              <a:t>Dependency Injection </a:t>
            </a:r>
            <a:endParaRPr lang="en-US" sz="4000">
              <a:solidFill>
                <a:schemeClr val="bg1"/>
              </a:solidFill>
              <a:latin typeface="Cambria" panose="02040503050406030204" pitchFamily="18" charset="0"/>
              <a:ea typeface="Cambria" panose="02040503050406030204" pitchFamily="18" charset="0"/>
            </a:endParaRPr>
          </a:p>
        </p:txBody>
      </p:sp>
      <p:sp>
        <p:nvSpPr>
          <p:cNvPr id="14" name="Freeform 36">
            <a:extLst>
              <a:ext uri="{FF2B5EF4-FFF2-40B4-BE49-F238E27FC236}">
                <a16:creationId xmlns:a16="http://schemas.microsoft.com/office/drawing/2014/main" id="{46E20D60-6C52-A228-85B6-0E2CC6B968C3}"/>
              </a:ext>
            </a:extLst>
          </p:cNvPr>
          <p:cNvSpPr/>
          <p:nvPr/>
        </p:nvSpPr>
        <p:spPr>
          <a:xfrm>
            <a:off x="9296400" y="5981700"/>
            <a:ext cx="3686070" cy="1244834"/>
          </a:xfrm>
          <a:custGeom>
            <a:avLst/>
            <a:gdLst/>
            <a:ahLst/>
            <a:cxnLst/>
            <a:rect l="l" t="t" r="r" b="b"/>
            <a:pathLst>
              <a:path w="1172529" h="205834">
                <a:moveTo>
                  <a:pt x="0" y="0"/>
                </a:moveTo>
                <a:lnTo>
                  <a:pt x="1172529" y="0"/>
                </a:lnTo>
                <a:lnTo>
                  <a:pt x="1172529" y="205834"/>
                </a:lnTo>
                <a:lnTo>
                  <a:pt x="0" y="205834"/>
                </a:lnTo>
                <a:close/>
              </a:path>
            </a:pathLst>
          </a:custGeom>
          <a:solidFill>
            <a:srgbClr val="9E93DF"/>
          </a:solidFill>
        </p:spPr>
        <p:txBody>
          <a:bodyPr anchor="ctr"/>
          <a:lstStyle/>
          <a:p>
            <a:pPr algn="ctr"/>
            <a:r>
              <a:rPr lang="vi-VN" sz="4000">
                <a:solidFill>
                  <a:schemeClr val="bg1"/>
                </a:solidFill>
                <a:latin typeface="Cambria" panose="02040503050406030204" pitchFamily="18" charset="0"/>
                <a:ea typeface="Cambria" panose="02040503050406030204" pitchFamily="18" charset="0"/>
              </a:rPr>
              <a:t>Configuration &amp; Logging  </a:t>
            </a:r>
            <a:endParaRPr lang="en-US" sz="4000">
              <a:solidFill>
                <a:schemeClr val="bg1"/>
              </a:solidFill>
              <a:latin typeface="Cambria" panose="02040503050406030204" pitchFamily="18" charset="0"/>
              <a:ea typeface="Cambria" panose="02040503050406030204" pitchFamily="18" charset="0"/>
            </a:endParaRPr>
          </a:p>
        </p:txBody>
      </p:sp>
      <p:sp>
        <p:nvSpPr>
          <p:cNvPr id="15" name="Freeform 36">
            <a:extLst>
              <a:ext uri="{FF2B5EF4-FFF2-40B4-BE49-F238E27FC236}">
                <a16:creationId xmlns:a16="http://schemas.microsoft.com/office/drawing/2014/main" id="{C59313EA-EE6F-5D3B-D065-F163E3E7F0E1}"/>
              </a:ext>
            </a:extLst>
          </p:cNvPr>
          <p:cNvSpPr/>
          <p:nvPr/>
        </p:nvSpPr>
        <p:spPr>
          <a:xfrm>
            <a:off x="13501635" y="5981700"/>
            <a:ext cx="3686070" cy="1244834"/>
          </a:xfrm>
          <a:custGeom>
            <a:avLst/>
            <a:gdLst/>
            <a:ahLst/>
            <a:cxnLst/>
            <a:rect l="l" t="t" r="r" b="b"/>
            <a:pathLst>
              <a:path w="1172529" h="205834">
                <a:moveTo>
                  <a:pt x="0" y="0"/>
                </a:moveTo>
                <a:lnTo>
                  <a:pt x="1172529" y="0"/>
                </a:lnTo>
                <a:lnTo>
                  <a:pt x="1172529" y="205834"/>
                </a:lnTo>
                <a:lnTo>
                  <a:pt x="0" y="205834"/>
                </a:lnTo>
                <a:close/>
              </a:path>
            </a:pathLst>
          </a:custGeom>
          <a:solidFill>
            <a:srgbClr val="9E93DF"/>
          </a:solidFill>
        </p:spPr>
        <p:txBody>
          <a:bodyPr anchor="ctr"/>
          <a:lstStyle/>
          <a:p>
            <a:pPr algn="ctr"/>
            <a:r>
              <a:rPr lang="vi-VN" sz="4000">
                <a:solidFill>
                  <a:schemeClr val="bg1"/>
                </a:solidFill>
                <a:latin typeface="Cambria" panose="02040503050406030204" pitchFamily="18" charset="0"/>
                <a:ea typeface="Cambria" panose="02040503050406030204" pitchFamily="18" charset="0"/>
              </a:rPr>
              <a:t>Caching </a:t>
            </a:r>
            <a:endParaRPr lang="en-US" sz="4000">
              <a:solidFill>
                <a:schemeClr val="bg1"/>
              </a:solidFill>
              <a:latin typeface="Cambria" panose="02040503050406030204" pitchFamily="18" charset="0"/>
              <a:ea typeface="Cambria" panose="02040503050406030204" pitchFamily="18" charset="0"/>
            </a:endParaRPr>
          </a:p>
        </p:txBody>
      </p:sp>
      <p:sp>
        <p:nvSpPr>
          <p:cNvPr id="16" name="Freeform 36">
            <a:extLst>
              <a:ext uri="{FF2B5EF4-FFF2-40B4-BE49-F238E27FC236}">
                <a16:creationId xmlns:a16="http://schemas.microsoft.com/office/drawing/2014/main" id="{425C5940-9467-0D6D-B4C9-8B66E931EB31}"/>
              </a:ext>
            </a:extLst>
          </p:cNvPr>
          <p:cNvSpPr/>
          <p:nvPr/>
        </p:nvSpPr>
        <p:spPr>
          <a:xfrm>
            <a:off x="885930" y="7581900"/>
            <a:ext cx="3686070" cy="1244834"/>
          </a:xfrm>
          <a:custGeom>
            <a:avLst/>
            <a:gdLst/>
            <a:ahLst/>
            <a:cxnLst/>
            <a:rect l="l" t="t" r="r" b="b"/>
            <a:pathLst>
              <a:path w="1172529" h="205834">
                <a:moveTo>
                  <a:pt x="0" y="0"/>
                </a:moveTo>
                <a:lnTo>
                  <a:pt x="1172529" y="0"/>
                </a:lnTo>
                <a:lnTo>
                  <a:pt x="1172529" y="205834"/>
                </a:lnTo>
                <a:lnTo>
                  <a:pt x="0" y="205834"/>
                </a:lnTo>
                <a:close/>
              </a:path>
            </a:pathLst>
          </a:custGeom>
          <a:solidFill>
            <a:srgbClr val="9E93DF"/>
          </a:solidFill>
        </p:spPr>
        <p:txBody>
          <a:bodyPr anchor="ctr"/>
          <a:lstStyle/>
          <a:p>
            <a:pPr algn="ctr"/>
            <a:r>
              <a:rPr lang="vi-VN" sz="4000">
                <a:solidFill>
                  <a:schemeClr val="bg1"/>
                </a:solidFill>
                <a:latin typeface="Cambria" panose="02040503050406030204" pitchFamily="18" charset="0"/>
                <a:ea typeface="Cambria" panose="02040503050406030204" pitchFamily="18" charset="0"/>
              </a:rPr>
              <a:t>gRPC</a:t>
            </a:r>
            <a:endParaRPr lang="en-US" sz="4000">
              <a:solidFill>
                <a:schemeClr val="bg1"/>
              </a:solidFill>
              <a:latin typeface="Cambria" panose="02040503050406030204" pitchFamily="18" charset="0"/>
              <a:ea typeface="Cambria" panose="02040503050406030204" pitchFamily="18" charset="0"/>
            </a:endParaRPr>
          </a:p>
        </p:txBody>
      </p:sp>
      <p:sp>
        <p:nvSpPr>
          <p:cNvPr id="17" name="Freeform 36">
            <a:extLst>
              <a:ext uri="{FF2B5EF4-FFF2-40B4-BE49-F238E27FC236}">
                <a16:creationId xmlns:a16="http://schemas.microsoft.com/office/drawing/2014/main" id="{DD898A06-A395-7B16-752C-6974816A58B0}"/>
              </a:ext>
            </a:extLst>
          </p:cNvPr>
          <p:cNvSpPr/>
          <p:nvPr/>
        </p:nvSpPr>
        <p:spPr>
          <a:xfrm>
            <a:off x="5091165" y="7581900"/>
            <a:ext cx="3686070" cy="1244834"/>
          </a:xfrm>
          <a:custGeom>
            <a:avLst/>
            <a:gdLst/>
            <a:ahLst/>
            <a:cxnLst/>
            <a:rect l="l" t="t" r="r" b="b"/>
            <a:pathLst>
              <a:path w="1172529" h="205834">
                <a:moveTo>
                  <a:pt x="0" y="0"/>
                </a:moveTo>
                <a:lnTo>
                  <a:pt x="1172529" y="0"/>
                </a:lnTo>
                <a:lnTo>
                  <a:pt x="1172529" y="205834"/>
                </a:lnTo>
                <a:lnTo>
                  <a:pt x="0" y="205834"/>
                </a:lnTo>
                <a:close/>
              </a:path>
            </a:pathLst>
          </a:custGeom>
          <a:solidFill>
            <a:srgbClr val="9E93DF"/>
          </a:solidFill>
        </p:spPr>
        <p:txBody>
          <a:bodyPr anchor="ctr"/>
          <a:lstStyle/>
          <a:p>
            <a:pPr algn="ctr"/>
            <a:r>
              <a:rPr lang="vi-VN" sz="4000">
                <a:solidFill>
                  <a:schemeClr val="bg1"/>
                </a:solidFill>
                <a:latin typeface="Cambria" panose="02040503050406030204" pitchFamily="18" charset="0"/>
                <a:ea typeface="Cambria" panose="02040503050406030204" pitchFamily="18" charset="0"/>
              </a:rPr>
              <a:t>SignalR</a:t>
            </a:r>
            <a:endParaRPr lang="en-US" sz="4000">
              <a:solidFill>
                <a:schemeClr val="bg1"/>
              </a:solidFill>
              <a:latin typeface="Cambria" panose="02040503050406030204" pitchFamily="18" charset="0"/>
              <a:ea typeface="Cambria" panose="02040503050406030204" pitchFamily="18" charset="0"/>
            </a:endParaRPr>
          </a:p>
        </p:txBody>
      </p:sp>
      <p:pic>
        <p:nvPicPr>
          <p:cNvPr id="40" name="Audio 39">
            <a:hlinkClick r:id="" action="ppaction://media"/>
            <a:extLst>
              <a:ext uri="{FF2B5EF4-FFF2-40B4-BE49-F238E27FC236}">
                <a16:creationId xmlns:a16="http://schemas.microsoft.com/office/drawing/2014/main" id="{F626A710-83F0-B8B3-697C-18C1F1F07BDE}"/>
              </a:ext>
            </a:extLst>
          </p:cNvPr>
          <p:cNvPicPr>
            <a:picLocks noChangeAspect="1"/>
          </p:cNvPicPr>
          <p:nvPr>
            <a:audioFile r:link="rId3"/>
            <p:extLst>
              <p:ext uri="{DAA4B4D4-6D71-4841-9C94-3DE7FCFB9230}">
                <p14:media xmlns:p14="http://schemas.microsoft.com/office/powerpoint/2010/main" r:embed="rId2"/>
              </p:ext>
            </p:extLst>
          </p:nvPr>
        </p:nvPicPr>
        <p:blipFill>
          <a:blip r:embed="rId6"/>
          <a:srcRect l="-262704" t="-125896" r="-262704" b="-125896"/>
          <a:stretch>
            <a:fillRect/>
          </a:stretch>
        </p:blipFill>
        <p:spPr>
          <a:xfrm>
            <a:off x="14478000" y="8143875"/>
            <a:ext cx="3048000" cy="1714500"/>
          </a:xfrm>
          <a:prstGeom prst="rect">
            <a:avLst/>
          </a:prstGeom>
        </p:spPr>
      </p:pic>
    </p:spTree>
    <p:custDataLst>
      <p:tags r:id="rId1"/>
    </p:custDataLst>
    <p:extLst>
      <p:ext uri="{BB962C8B-B14F-4D97-AF65-F5344CB8AC3E}">
        <p14:creationId xmlns:p14="http://schemas.microsoft.com/office/powerpoint/2010/main" val="2423515918"/>
      </p:ext>
    </p:extLst>
  </p:cSld>
  <p:clrMapOvr>
    <a:masterClrMapping/>
  </p:clrMapOvr>
  <mc:AlternateContent xmlns:mc="http://schemas.openxmlformats.org/markup-compatibility/2006">
    <mc:Choice xmlns:p14="http://schemas.microsoft.com/office/powerpoint/2010/main" Requires="p14">
      <p:transition spd="slow" p14:dur="2000" advTm="115205"/>
    </mc:Choice>
    <mc:Fallback>
      <p:transition spd="slow" advTm="11520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0"/>
                                        </p:tgtEl>
                                      </p:cBhvr>
                                    </p:cmd>
                                  </p:childTnLst>
                                </p:cTn>
                              </p:par>
                            </p:childTnLst>
                          </p:cTn>
                        </p:par>
                      </p:childTnLst>
                    </p:cTn>
                  </p:par>
                  <p:par>
                    <p:cTn id="7" fill="hold">
                      <p:stCondLst>
                        <p:cond delay="indefinite"/>
                      </p:stCondLst>
                      <p:childTnLst>
                        <p:par>
                          <p:cTn id="8" fill="hold">
                            <p:stCondLst>
                              <p:cond delay="0"/>
                            </p:stCondLst>
                            <p:childTnLst>
                              <p:par>
                                <p:cTn id="9" presetID="16" presetClass="entr" presetSubtype="21" fill="hold" grpId="0" nodeType="clickEffect">
                                  <p:stCondLst>
                                    <p:cond delay="0"/>
                                  </p:stCondLst>
                                  <p:childTnLst>
                                    <p:set>
                                      <p:cBhvr>
                                        <p:cTn id="10" dur="1" fill="hold">
                                          <p:stCondLst>
                                            <p:cond delay="0"/>
                                          </p:stCondLst>
                                        </p:cTn>
                                        <p:tgtEl>
                                          <p:spTgt spid="36"/>
                                        </p:tgtEl>
                                        <p:attrNameLst>
                                          <p:attrName>style.visibility</p:attrName>
                                        </p:attrNameLst>
                                      </p:cBhvr>
                                      <p:to>
                                        <p:strVal val="visible"/>
                                      </p:to>
                                    </p:set>
                                    <p:animEffect transition="in" filter="barn(inVertical)">
                                      <p:cBhvr>
                                        <p:cTn id="11" dur="500"/>
                                        <p:tgtEl>
                                          <p:spTgt spid="36"/>
                                        </p:tgtEl>
                                      </p:cBhvr>
                                    </p:animEffect>
                                  </p:childTnLst>
                                </p:cTn>
                              </p:par>
                              <p:par>
                                <p:cTn id="12" presetID="16" presetClass="entr" presetSubtype="21" fill="hold" grpId="0" nodeType="with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barn(inVertical)">
                                      <p:cBhvr>
                                        <p:cTn id="14" dur="500"/>
                                        <p:tgtEl>
                                          <p:spTgt spid="4"/>
                                        </p:tgtEl>
                                      </p:cBhvr>
                                    </p:animEffect>
                                  </p:childTnLst>
                                </p:cTn>
                              </p:par>
                              <p:par>
                                <p:cTn id="15" presetID="16" presetClass="entr" presetSubtype="21"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arn(inVertical)">
                                      <p:cBhvr>
                                        <p:cTn id="17" dur="500"/>
                                        <p:tgtEl>
                                          <p:spTgt spid="6"/>
                                        </p:tgtEl>
                                      </p:cBhvr>
                                    </p:animEffect>
                                  </p:childTnLst>
                                </p:cTn>
                              </p:par>
                              <p:par>
                                <p:cTn id="18" presetID="16" presetClass="entr" presetSubtype="21" fill="hold" grpId="0" nodeType="with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barn(inVertical)">
                                      <p:cBhvr>
                                        <p:cTn id="20" dur="500"/>
                                        <p:tgtEl>
                                          <p:spTgt spid="7"/>
                                        </p:tgtEl>
                                      </p:cBhvr>
                                    </p:animEffect>
                                  </p:childTnLst>
                                </p:cTn>
                              </p:par>
                              <p:par>
                                <p:cTn id="21" presetID="16" presetClass="entr" presetSubtype="21"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barn(inVertical)">
                                      <p:cBhvr>
                                        <p:cTn id="23" dur="500"/>
                                        <p:tgtEl>
                                          <p:spTgt spid="12"/>
                                        </p:tgtEl>
                                      </p:cBhvr>
                                    </p:animEffect>
                                  </p:childTnLst>
                                </p:cTn>
                              </p:par>
                              <p:par>
                                <p:cTn id="24" presetID="16" presetClass="entr" presetSubtype="21" fill="hold" grpId="0" nodeType="with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barn(inVertical)">
                                      <p:cBhvr>
                                        <p:cTn id="26" dur="500"/>
                                        <p:tgtEl>
                                          <p:spTgt spid="13"/>
                                        </p:tgtEl>
                                      </p:cBhvr>
                                    </p:animEffect>
                                  </p:childTnLst>
                                </p:cTn>
                              </p:par>
                              <p:par>
                                <p:cTn id="27" presetID="16" presetClass="entr" presetSubtype="21"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barn(inVertical)">
                                      <p:cBhvr>
                                        <p:cTn id="29" dur="500"/>
                                        <p:tgtEl>
                                          <p:spTgt spid="14"/>
                                        </p:tgtEl>
                                      </p:cBhvr>
                                    </p:animEffect>
                                  </p:childTnLst>
                                </p:cTn>
                              </p:par>
                              <p:par>
                                <p:cTn id="30" presetID="16" presetClass="entr" presetSubtype="21" fill="hold" grpId="0" nodeType="with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barn(inVertical)">
                                      <p:cBhvr>
                                        <p:cTn id="32" dur="500"/>
                                        <p:tgtEl>
                                          <p:spTgt spid="15"/>
                                        </p:tgtEl>
                                      </p:cBhvr>
                                    </p:animEffect>
                                  </p:childTnLst>
                                </p:cTn>
                              </p:par>
                              <p:par>
                                <p:cTn id="33" presetID="16" presetClass="entr" presetSubtype="21" fill="hold" grpId="0" nodeType="with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barn(inVertical)">
                                      <p:cBhvr>
                                        <p:cTn id="35" dur="500"/>
                                        <p:tgtEl>
                                          <p:spTgt spid="16"/>
                                        </p:tgtEl>
                                      </p:cBhvr>
                                    </p:animEffect>
                                  </p:childTnLst>
                                </p:cTn>
                              </p:par>
                              <p:par>
                                <p:cTn id="36" presetID="16" presetClass="entr" presetSubtype="21" fill="hold" grpId="0" nodeType="withEffect">
                                  <p:stCondLst>
                                    <p:cond delay="0"/>
                                  </p:stCondLst>
                                  <p:childTnLst>
                                    <p:set>
                                      <p:cBhvr>
                                        <p:cTn id="37" dur="1" fill="hold">
                                          <p:stCondLst>
                                            <p:cond delay="0"/>
                                          </p:stCondLst>
                                        </p:cTn>
                                        <p:tgtEl>
                                          <p:spTgt spid="17"/>
                                        </p:tgtEl>
                                        <p:attrNameLst>
                                          <p:attrName>style.visibility</p:attrName>
                                        </p:attrNameLst>
                                      </p:cBhvr>
                                      <p:to>
                                        <p:strVal val="visible"/>
                                      </p:to>
                                    </p:set>
                                    <p:animEffect transition="in" filter="barn(inVertical)">
                                      <p:cBhvr>
                                        <p:cTn id="38"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9" fill="hold" display="0">
                  <p:stCondLst>
                    <p:cond delay="indefinite"/>
                  </p:stCondLst>
                  <p:endCondLst>
                    <p:cond evt="onStopAudio" delay="0">
                      <p:tgtEl>
                        <p:sldTgt/>
                      </p:tgtEl>
                    </p:cond>
                  </p:endCondLst>
                </p:cTn>
                <p:tgtEl>
                  <p:spTgt spid="40"/>
                </p:tgtEl>
              </p:cMediaNode>
            </p:audio>
          </p:childTnLst>
        </p:cTn>
      </p:par>
    </p:tnLst>
    <p:bldLst>
      <p:bldP spid="36" grpId="0" animBg="1"/>
      <p:bldP spid="4" grpId="0" animBg="1"/>
      <p:bldP spid="6" grpId="0" animBg="1"/>
      <p:bldP spid="7" grpId="0" animBg="1"/>
      <p:bldP spid="12" grpId="0" animBg="1"/>
      <p:bldP spid="13" grpId="0" animBg="1"/>
      <p:bldP spid="14" grpId="0" animBg="1"/>
      <p:bldP spid="15" grpId="0" animBg="1"/>
      <p:bldP spid="16" grpId="0" animBg="1"/>
      <p:bldP spid="17"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mô hình hoạt động của ASP.NET Core">
            <a:extLst>
              <a:ext uri="{FF2B5EF4-FFF2-40B4-BE49-F238E27FC236}">
                <a16:creationId xmlns:a16="http://schemas.microsoft.com/office/drawing/2014/main" id="{4055657B-A6C6-768F-1F15-1B616F95BFFE}"/>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791200" y="2357988"/>
            <a:ext cx="8381999" cy="7564065"/>
          </a:xfrm>
          <a:prstGeom prst="rect">
            <a:avLst/>
          </a:prstGeom>
          <a:noFill/>
          <a:ln>
            <a:noFill/>
          </a:ln>
        </p:spPr>
      </p:pic>
      <p:pic>
        <p:nvPicPr>
          <p:cNvPr id="9" name="Picture 48">
            <a:extLst>
              <a:ext uri="{FF2B5EF4-FFF2-40B4-BE49-F238E27FC236}">
                <a16:creationId xmlns:a16="http://schemas.microsoft.com/office/drawing/2014/main" id="{17B9E52F-7F59-B5D2-5FB6-2288E2C43603}"/>
              </a:ext>
            </a:extLst>
          </p:cNvPr>
          <p:cNvPicPr>
            <a:picLocks noChangeAspect="1"/>
          </p:cNvPicPr>
          <p:nvPr/>
        </p:nvPicPr>
        <p:blipFill>
          <a:blip r:embed="rId6"/>
          <a:srcRect/>
          <a:stretch>
            <a:fillRect/>
          </a:stretch>
        </p:blipFill>
        <p:spPr>
          <a:xfrm>
            <a:off x="66675" y="57150"/>
            <a:ext cx="2923946" cy="1615480"/>
          </a:xfrm>
          <a:prstGeom prst="rect">
            <a:avLst/>
          </a:prstGeom>
        </p:spPr>
      </p:pic>
      <p:sp>
        <p:nvSpPr>
          <p:cNvPr id="10" name="TextBox 7">
            <a:extLst>
              <a:ext uri="{FF2B5EF4-FFF2-40B4-BE49-F238E27FC236}">
                <a16:creationId xmlns:a16="http://schemas.microsoft.com/office/drawing/2014/main" id="{120FF0E8-051C-6E11-999A-B9AB1D4D9E0C}"/>
              </a:ext>
            </a:extLst>
          </p:cNvPr>
          <p:cNvSpPr txBox="1"/>
          <p:nvPr/>
        </p:nvSpPr>
        <p:spPr>
          <a:xfrm>
            <a:off x="2514600" y="282755"/>
            <a:ext cx="8296035" cy="1618328"/>
          </a:xfrm>
          <a:prstGeom prst="rect">
            <a:avLst/>
          </a:prstGeom>
        </p:spPr>
        <p:txBody>
          <a:bodyPr wrap="square" lIns="0" tIns="0" rIns="0" bIns="0" rtlCol="0" anchor="t">
            <a:spAutoFit/>
          </a:bodyPr>
          <a:lstStyle/>
          <a:p>
            <a:pPr marL="0" lvl="0" indent="0" algn="ctr">
              <a:lnSpc>
                <a:spcPct val="150000"/>
              </a:lnSpc>
              <a:spcBef>
                <a:spcPct val="0"/>
              </a:spcBef>
            </a:pPr>
            <a:r>
              <a:rPr lang="vi-VN" sz="8000">
                <a:solidFill>
                  <a:schemeClr val="tx2">
                    <a:lumMod val="50000"/>
                  </a:schemeClr>
                </a:solidFill>
                <a:latin typeface="Cambria" panose="02040503050406030204" pitchFamily="18" charset="0"/>
                <a:ea typeface="Cambria" panose="02040503050406030204" pitchFamily="18" charset="0"/>
              </a:rPr>
              <a:t>ASP.NET CORE</a:t>
            </a:r>
          </a:p>
        </p:txBody>
      </p:sp>
      <p:sp>
        <p:nvSpPr>
          <p:cNvPr id="11" name="TextBox 6">
            <a:extLst>
              <a:ext uri="{FF2B5EF4-FFF2-40B4-BE49-F238E27FC236}">
                <a16:creationId xmlns:a16="http://schemas.microsoft.com/office/drawing/2014/main" id="{CFFD7B93-1C9D-DFB4-ED78-2C0F18D374AB}"/>
              </a:ext>
            </a:extLst>
          </p:cNvPr>
          <p:cNvSpPr txBox="1"/>
          <p:nvPr/>
        </p:nvSpPr>
        <p:spPr>
          <a:xfrm>
            <a:off x="733531" y="2129535"/>
            <a:ext cx="6734070" cy="846642"/>
          </a:xfrm>
          <a:prstGeom prst="rect">
            <a:avLst/>
          </a:prstGeom>
        </p:spPr>
        <p:txBody>
          <a:bodyPr wrap="square" lIns="0" tIns="0" rIns="0" bIns="0" rtlCol="0" anchor="t">
            <a:spAutoFit/>
          </a:bodyPr>
          <a:lstStyle/>
          <a:p>
            <a:pPr>
              <a:lnSpc>
                <a:spcPts val="7440"/>
              </a:lnSpc>
            </a:pPr>
            <a:r>
              <a:rPr lang="vi-VN" sz="4800" spc="-93">
                <a:solidFill>
                  <a:schemeClr val="tx2">
                    <a:lumMod val="50000"/>
                  </a:schemeClr>
                </a:solidFill>
                <a:latin typeface="Cambria" panose="02040503050406030204" pitchFamily="18" charset="0"/>
                <a:ea typeface="Cambria" panose="02040503050406030204" pitchFamily="18" charset="0"/>
              </a:rPr>
              <a:t>Cách thức hoạt động</a:t>
            </a:r>
          </a:p>
        </p:txBody>
      </p:sp>
      <p:pic>
        <p:nvPicPr>
          <p:cNvPr id="18" name="Audio 17">
            <a:hlinkClick r:id="" action="ppaction://media"/>
            <a:extLst>
              <a:ext uri="{FF2B5EF4-FFF2-40B4-BE49-F238E27FC236}">
                <a16:creationId xmlns:a16="http://schemas.microsoft.com/office/drawing/2014/main" id="{18E31DC7-14F6-694C-56FE-4FB95BB85556}"/>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262704" t="-125896" r="-262704" b="-125896"/>
          <a:stretch>
            <a:fillRect/>
          </a:stretch>
        </p:blipFill>
        <p:spPr>
          <a:xfrm>
            <a:off x="14478000" y="8143875"/>
            <a:ext cx="3048000" cy="1714500"/>
          </a:xfrm>
          <a:prstGeom prst="rect">
            <a:avLst/>
          </a:prstGeom>
        </p:spPr>
      </p:pic>
    </p:spTree>
    <p:custDataLst>
      <p:tags r:id="rId1"/>
    </p:custDataLst>
  </p:cSld>
  <p:clrMapOvr>
    <a:masterClrMapping/>
  </p:clrMapOvr>
  <p:transition spd="slow" advTm="135033">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8"/>
                                        </p:tgtEl>
                                      </p:cBhvr>
                                    </p:cmd>
                                  </p:childTnLst>
                                </p:cTn>
                              </p:par>
                            </p:childTnLst>
                          </p:cTn>
                        </p:par>
                      </p:childTnLst>
                    </p:cTn>
                  </p:par>
                  <p:par>
                    <p:cTn id="7" fill="hold">
                      <p:stCondLst>
                        <p:cond delay="indefinite"/>
                      </p:stCondLst>
                      <p:childTnLst>
                        <p:par>
                          <p:cTn id="8" fill="hold">
                            <p:stCondLst>
                              <p:cond delay="0"/>
                            </p:stCondLst>
                            <p:childTnLst>
                              <p:par>
                                <p:cTn id="9" presetID="16" presetClass="entr" presetSubtype="21"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barn(inVertical)">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2" fill="hold" display="0">
                  <p:stCondLst>
                    <p:cond delay="indefinite"/>
                  </p:stCondLst>
                  <p:endCondLst>
                    <p:cond evt="onStopAudio" delay="0">
                      <p:tgtEl>
                        <p:sldTgt/>
                      </p:tgtEl>
                    </p:cond>
                  </p:endCondLst>
                </p:cTn>
                <p:tgtEl>
                  <p:spTgt spid="18"/>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6"/>
          <p:cNvPicPr>
            <a:picLocks noChangeAspect="1"/>
          </p:cNvPicPr>
          <p:nvPr/>
        </p:nvPicPr>
        <p:blipFill>
          <a:blip r:embed="rId5"/>
          <a:srcRect/>
          <a:stretch>
            <a:fillRect/>
          </a:stretch>
        </p:blipFill>
        <p:spPr>
          <a:xfrm>
            <a:off x="66675" y="57150"/>
            <a:ext cx="2923946" cy="1615480"/>
          </a:xfrm>
          <a:prstGeom prst="rect">
            <a:avLst/>
          </a:prstGeom>
        </p:spPr>
      </p:pic>
      <p:sp>
        <p:nvSpPr>
          <p:cNvPr id="17" name="TextBox 6">
            <a:extLst>
              <a:ext uri="{FF2B5EF4-FFF2-40B4-BE49-F238E27FC236}">
                <a16:creationId xmlns:a16="http://schemas.microsoft.com/office/drawing/2014/main" id="{C6543E41-2144-D8E0-32FE-0B9A17039357}"/>
              </a:ext>
            </a:extLst>
          </p:cNvPr>
          <p:cNvSpPr txBox="1"/>
          <p:nvPr/>
        </p:nvSpPr>
        <p:spPr>
          <a:xfrm>
            <a:off x="733530" y="2129535"/>
            <a:ext cx="10476317" cy="846642"/>
          </a:xfrm>
          <a:prstGeom prst="rect">
            <a:avLst/>
          </a:prstGeom>
        </p:spPr>
        <p:txBody>
          <a:bodyPr wrap="square" lIns="0" tIns="0" rIns="0" bIns="0" rtlCol="0" anchor="t">
            <a:spAutoFit/>
          </a:bodyPr>
          <a:lstStyle/>
          <a:p>
            <a:pPr>
              <a:lnSpc>
                <a:spcPts val="7440"/>
              </a:lnSpc>
            </a:pPr>
            <a:r>
              <a:rPr lang="vi-VN" sz="4800" spc="-93">
                <a:solidFill>
                  <a:schemeClr val="tx2">
                    <a:lumMod val="50000"/>
                  </a:schemeClr>
                </a:solidFill>
                <a:latin typeface="Cambria" panose="02040503050406030204" pitchFamily="18" charset="0"/>
                <a:ea typeface="Cambria" panose="02040503050406030204" pitchFamily="18" charset="0"/>
              </a:rPr>
              <a:t>Ưu điểm và nhược điểm</a:t>
            </a:r>
          </a:p>
        </p:txBody>
      </p:sp>
      <p:sp>
        <p:nvSpPr>
          <p:cNvPr id="20" name="TextBox 7">
            <a:extLst>
              <a:ext uri="{FF2B5EF4-FFF2-40B4-BE49-F238E27FC236}">
                <a16:creationId xmlns:a16="http://schemas.microsoft.com/office/drawing/2014/main" id="{B16B1FF4-3B7A-AC0C-AB3C-505173F5EA83}"/>
              </a:ext>
            </a:extLst>
          </p:cNvPr>
          <p:cNvSpPr txBox="1"/>
          <p:nvPr/>
        </p:nvSpPr>
        <p:spPr>
          <a:xfrm>
            <a:off x="2514600" y="282755"/>
            <a:ext cx="8296035" cy="1618328"/>
          </a:xfrm>
          <a:prstGeom prst="rect">
            <a:avLst/>
          </a:prstGeom>
        </p:spPr>
        <p:txBody>
          <a:bodyPr wrap="square" lIns="0" tIns="0" rIns="0" bIns="0" rtlCol="0" anchor="t">
            <a:spAutoFit/>
          </a:bodyPr>
          <a:lstStyle/>
          <a:p>
            <a:pPr marL="0" lvl="0" indent="0" algn="ctr">
              <a:lnSpc>
                <a:spcPct val="150000"/>
              </a:lnSpc>
              <a:spcBef>
                <a:spcPct val="0"/>
              </a:spcBef>
            </a:pPr>
            <a:r>
              <a:rPr lang="vi-VN" sz="8000">
                <a:solidFill>
                  <a:schemeClr val="tx2">
                    <a:lumMod val="50000"/>
                  </a:schemeClr>
                </a:solidFill>
                <a:latin typeface="Cambria" panose="02040503050406030204" pitchFamily="18" charset="0"/>
                <a:ea typeface="Cambria" panose="02040503050406030204" pitchFamily="18" charset="0"/>
              </a:rPr>
              <a:t>ASP.NET CORE</a:t>
            </a:r>
          </a:p>
        </p:txBody>
      </p:sp>
      <p:graphicFrame>
        <p:nvGraphicFramePr>
          <p:cNvPr id="22" name="Table 2">
            <a:extLst>
              <a:ext uri="{FF2B5EF4-FFF2-40B4-BE49-F238E27FC236}">
                <a16:creationId xmlns:a16="http://schemas.microsoft.com/office/drawing/2014/main" id="{8BCF7597-6791-C83B-4A0B-92FA8BC72C44}"/>
              </a:ext>
            </a:extLst>
          </p:cNvPr>
          <p:cNvGraphicFramePr>
            <a:graphicFrameLocks noGrp="1"/>
          </p:cNvGraphicFramePr>
          <p:nvPr>
            <p:extLst>
              <p:ext uri="{D42A27DB-BD31-4B8C-83A1-F6EECF244321}">
                <p14:modId xmlns:p14="http://schemas.microsoft.com/office/powerpoint/2010/main" val="1306648652"/>
              </p:ext>
            </p:extLst>
          </p:nvPr>
        </p:nvGraphicFramePr>
        <p:xfrm>
          <a:off x="692726" y="3532909"/>
          <a:ext cx="16985673" cy="5594599"/>
        </p:xfrm>
        <a:graphic>
          <a:graphicData uri="http://schemas.openxmlformats.org/drawingml/2006/table">
            <a:tbl>
              <a:tblPr/>
              <a:tblGrid>
                <a:gridCol w="7171882">
                  <a:extLst>
                    <a:ext uri="{9D8B030D-6E8A-4147-A177-3AD203B41FA5}">
                      <a16:colId xmlns:a16="http://schemas.microsoft.com/office/drawing/2014/main" val="20000"/>
                    </a:ext>
                  </a:extLst>
                </a:gridCol>
                <a:gridCol w="9813791">
                  <a:extLst>
                    <a:ext uri="{9D8B030D-6E8A-4147-A177-3AD203B41FA5}">
                      <a16:colId xmlns:a16="http://schemas.microsoft.com/office/drawing/2014/main" val="20001"/>
                    </a:ext>
                  </a:extLst>
                </a:gridCol>
              </a:tblGrid>
              <a:tr h="1306671">
                <a:tc>
                  <a:txBody>
                    <a:bodyPr/>
                    <a:lstStyle/>
                    <a:p>
                      <a:pPr algn="ctr">
                        <a:lnSpc>
                          <a:spcPct val="100000"/>
                        </a:lnSpc>
                        <a:defRPr/>
                      </a:pPr>
                      <a:r>
                        <a:rPr lang="vi-VN" sz="4400">
                          <a:solidFill>
                            <a:schemeClr val="accent1">
                              <a:lumMod val="50000"/>
                            </a:schemeClr>
                          </a:solidFill>
                          <a:latin typeface="Cambria" panose="02040503050406030204" pitchFamily="18" charset="0"/>
                          <a:ea typeface="Cambria" panose="02040503050406030204" pitchFamily="18" charset="0"/>
                        </a:rPr>
                        <a:t>Ưu điểm</a:t>
                      </a:r>
                      <a:endParaRPr lang="en-US" sz="4400">
                        <a:solidFill>
                          <a:schemeClr val="accent1">
                            <a:lumMod val="50000"/>
                          </a:schemeClr>
                        </a:solidFill>
                        <a:latin typeface="Cambria" panose="02040503050406030204" pitchFamily="18" charset="0"/>
                        <a:ea typeface="Cambria" panose="02040503050406030204" pitchFamily="18" charset="0"/>
                      </a:endParaRPr>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0D2EF"/>
                    </a:solidFill>
                  </a:tcPr>
                </a:tc>
                <a:tc>
                  <a:txBody>
                    <a:bodyPr/>
                    <a:lstStyle/>
                    <a:p>
                      <a:pPr algn="ctr">
                        <a:lnSpc>
                          <a:spcPct val="100000"/>
                        </a:lnSpc>
                        <a:defRPr/>
                      </a:pPr>
                      <a:r>
                        <a:rPr lang="vi-VN" sz="4400">
                          <a:solidFill>
                            <a:schemeClr val="accent1">
                              <a:lumMod val="50000"/>
                            </a:schemeClr>
                          </a:solidFill>
                          <a:latin typeface="Cambria" panose="02040503050406030204" pitchFamily="18" charset="0"/>
                          <a:ea typeface="Cambria" panose="02040503050406030204" pitchFamily="18" charset="0"/>
                        </a:rPr>
                        <a:t>Nhược điểm</a:t>
                      </a:r>
                      <a:endParaRPr lang="en-US" sz="4400">
                        <a:solidFill>
                          <a:schemeClr val="accent1">
                            <a:lumMod val="50000"/>
                          </a:schemeClr>
                        </a:solidFill>
                        <a:latin typeface="Cambria" panose="02040503050406030204" pitchFamily="18" charset="0"/>
                        <a:ea typeface="Cambria" panose="02040503050406030204" pitchFamily="18" charset="0"/>
                      </a:endParaRPr>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0D2EF"/>
                    </a:solidFill>
                  </a:tcPr>
                </a:tc>
                <a:extLst>
                  <a:ext uri="{0D108BD9-81ED-4DB2-BD59-A6C34878D82A}">
                    <a16:rowId xmlns:a16="http://schemas.microsoft.com/office/drawing/2014/main" val="10000"/>
                  </a:ext>
                </a:extLst>
              </a:tr>
              <a:tr h="4287928">
                <a:tc>
                  <a:txBody>
                    <a:bodyPr/>
                    <a:lstStyle/>
                    <a:p>
                      <a:pPr marL="571500" indent="-571500" algn="just">
                        <a:lnSpc>
                          <a:spcPct val="150000"/>
                        </a:lnSpc>
                        <a:buFont typeface="Arial" panose="020B0604020202020204" pitchFamily="34" charset="0"/>
                        <a:buChar char="•"/>
                        <a:defRPr/>
                      </a:pPr>
                      <a:r>
                        <a:rPr lang="en-US" sz="4400">
                          <a:solidFill>
                            <a:schemeClr val="accent1">
                              <a:lumMod val="50000"/>
                            </a:schemeClr>
                          </a:solidFill>
                          <a:latin typeface="Cambria" panose="02040503050406030204" pitchFamily="18" charset="0"/>
                          <a:ea typeface="Cambria" panose="02040503050406030204" pitchFamily="18" charset="0"/>
                        </a:rPr>
                        <a:t>Đa nền </a:t>
                      </a:r>
                      <a:r>
                        <a:rPr lang="vi-VN" sz="4400">
                          <a:solidFill>
                            <a:schemeClr val="accent1">
                              <a:lumMod val="50000"/>
                            </a:schemeClr>
                          </a:solidFill>
                          <a:latin typeface="Cambria" panose="02040503050406030204" pitchFamily="18" charset="0"/>
                          <a:ea typeface="Cambria" panose="02040503050406030204" pitchFamily="18" charset="0"/>
                        </a:rPr>
                        <a:t>tảng, h</a:t>
                      </a:r>
                      <a:r>
                        <a:rPr lang="en-US" sz="4400">
                          <a:solidFill>
                            <a:schemeClr val="accent1">
                              <a:lumMod val="50000"/>
                            </a:schemeClr>
                          </a:solidFill>
                          <a:latin typeface="Cambria" panose="02040503050406030204" pitchFamily="18" charset="0"/>
                          <a:ea typeface="Cambria" panose="02040503050406030204" pitchFamily="18" charset="0"/>
                        </a:rPr>
                        <a:t>iệu suất cao</a:t>
                      </a:r>
                    </a:p>
                    <a:p>
                      <a:pPr marL="571500" marR="0" lvl="0" indent="-57150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en-US" sz="4400">
                          <a:solidFill>
                            <a:schemeClr val="accent1">
                              <a:lumMod val="50000"/>
                            </a:schemeClr>
                          </a:solidFill>
                          <a:latin typeface="Cambria" panose="02040503050406030204" pitchFamily="18" charset="0"/>
                          <a:ea typeface="Cambria" panose="02040503050406030204" pitchFamily="18" charset="0"/>
                        </a:rPr>
                        <a:t>Tính mở rộng</a:t>
                      </a:r>
                      <a:r>
                        <a:rPr lang="vi-VN" sz="4400">
                          <a:solidFill>
                            <a:schemeClr val="accent1">
                              <a:lumMod val="50000"/>
                            </a:schemeClr>
                          </a:solidFill>
                          <a:latin typeface="Cambria" panose="02040503050406030204" pitchFamily="18" charset="0"/>
                          <a:ea typeface="Cambria" panose="02040503050406030204" pitchFamily="18" charset="0"/>
                        </a:rPr>
                        <a:t> và </a:t>
                      </a:r>
                      <a:r>
                        <a:rPr lang="en-US" sz="4400">
                          <a:solidFill>
                            <a:schemeClr val="accent1">
                              <a:lumMod val="50000"/>
                            </a:schemeClr>
                          </a:solidFill>
                          <a:latin typeface="Cambria" panose="02040503050406030204" pitchFamily="18" charset="0"/>
                          <a:ea typeface="Cambria" panose="02040503050406030204" pitchFamily="18" charset="0"/>
                        </a:rPr>
                        <a:t>bảo mật</a:t>
                      </a:r>
                    </a:p>
                    <a:p>
                      <a:pPr marL="571500" indent="-571500" algn="just">
                        <a:lnSpc>
                          <a:spcPct val="150000"/>
                        </a:lnSpc>
                        <a:buFont typeface="Arial" panose="020B0604020202020204" pitchFamily="34" charset="0"/>
                        <a:buChar char="•"/>
                        <a:defRPr/>
                      </a:pPr>
                      <a:r>
                        <a:rPr lang="en-US" sz="4400">
                          <a:solidFill>
                            <a:schemeClr val="accent1">
                              <a:lumMod val="50000"/>
                            </a:schemeClr>
                          </a:solidFill>
                          <a:latin typeface="Cambria" panose="02040503050406030204" pitchFamily="18" charset="0"/>
                          <a:ea typeface="Cambria" panose="02040503050406030204" pitchFamily="18" charset="0"/>
                        </a:rPr>
                        <a:t>Dễ dàng bảo </a:t>
                      </a:r>
                      <a:r>
                        <a:rPr lang="vi-VN" sz="4400">
                          <a:solidFill>
                            <a:schemeClr val="accent1">
                              <a:lumMod val="50000"/>
                            </a:schemeClr>
                          </a:solidFill>
                          <a:latin typeface="Cambria" panose="02040503050406030204" pitchFamily="18" charset="0"/>
                          <a:ea typeface="Cambria" panose="02040503050406030204" pitchFamily="18" charset="0"/>
                        </a:rPr>
                        <a:t>trì ...</a:t>
                      </a:r>
                      <a:endParaRPr lang="en-US" sz="4400">
                        <a:solidFill>
                          <a:schemeClr val="accent1">
                            <a:lumMod val="50000"/>
                          </a:schemeClr>
                        </a:solidFill>
                        <a:latin typeface="Cambria" panose="02040503050406030204" pitchFamily="18" charset="0"/>
                        <a:ea typeface="Cambria" panose="02040503050406030204" pitchFamily="18" charset="0"/>
                      </a:endParaRPr>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marL="571500" indent="-571500" algn="just">
                        <a:lnSpc>
                          <a:spcPct val="150000"/>
                        </a:lnSpc>
                        <a:buFont typeface="Arial" panose="020B0604020202020204" pitchFamily="34" charset="0"/>
                        <a:buChar char="•"/>
                        <a:defRPr/>
                      </a:pPr>
                      <a:r>
                        <a:rPr lang="vi-VN" sz="4400">
                          <a:solidFill>
                            <a:schemeClr val="accent1">
                              <a:lumMod val="50000"/>
                            </a:schemeClr>
                          </a:solidFill>
                          <a:effectLst/>
                          <a:latin typeface="Times New Roman" panose="02020603050405020304" pitchFamily="18" charset="0"/>
                          <a:ea typeface="Times New Roman" panose="02020603050405020304" pitchFamily="18" charset="0"/>
                        </a:rPr>
                        <a:t>Có </a:t>
                      </a:r>
                      <a:r>
                        <a:rPr lang="en-US" sz="4400">
                          <a:solidFill>
                            <a:schemeClr val="accent1">
                              <a:lumMod val="50000"/>
                            </a:schemeClr>
                          </a:solidFill>
                          <a:effectLst/>
                          <a:latin typeface="Times New Roman" panose="02020603050405020304" pitchFamily="18" charset="0"/>
                          <a:ea typeface="Times New Roman" panose="02020603050405020304" pitchFamily="18" charset="0"/>
                        </a:rPr>
                        <a:t>sự phức tạp khi bắt đầu sử dụng </a:t>
                      </a:r>
                      <a:endParaRPr lang="vi-VN" sz="4400">
                        <a:solidFill>
                          <a:schemeClr val="accent1">
                            <a:lumMod val="50000"/>
                          </a:schemeClr>
                        </a:solidFill>
                        <a:effectLst/>
                        <a:latin typeface="Times New Roman" panose="02020603050405020304" pitchFamily="18" charset="0"/>
                        <a:ea typeface="Times New Roman" panose="02020603050405020304" pitchFamily="18" charset="0"/>
                      </a:endParaRPr>
                    </a:p>
                    <a:p>
                      <a:pPr marL="571500" indent="-571500" algn="just">
                        <a:lnSpc>
                          <a:spcPct val="150000"/>
                        </a:lnSpc>
                        <a:buFont typeface="Arial" panose="020B0604020202020204" pitchFamily="34" charset="0"/>
                        <a:buChar char="•"/>
                        <a:defRPr/>
                      </a:pPr>
                      <a:r>
                        <a:rPr lang="vi-VN" sz="4400">
                          <a:solidFill>
                            <a:schemeClr val="accent1">
                              <a:lumMod val="50000"/>
                            </a:schemeClr>
                          </a:solidFill>
                          <a:latin typeface="Cambria" panose="02040503050406030204" pitchFamily="18" charset="0"/>
                          <a:ea typeface="Cambria" panose="02040503050406030204" pitchFamily="18" charset="0"/>
                        </a:rPr>
                        <a:t>Có thiếu sót trong tài liệu hướng dẫn </a:t>
                      </a:r>
                    </a:p>
                    <a:p>
                      <a:pPr marL="571500" indent="-571500" algn="just">
                        <a:lnSpc>
                          <a:spcPct val="150000"/>
                        </a:lnSpc>
                        <a:buFont typeface="Arial" panose="020B0604020202020204" pitchFamily="34" charset="0"/>
                        <a:buChar char="•"/>
                        <a:defRPr/>
                      </a:pPr>
                      <a:r>
                        <a:rPr lang="vi-VN" sz="4400">
                          <a:solidFill>
                            <a:schemeClr val="accent1">
                              <a:lumMod val="50000"/>
                            </a:schemeClr>
                          </a:solidFill>
                          <a:latin typeface="Cambria" panose="02040503050406030204" pitchFamily="18" charset="0"/>
                          <a:ea typeface="Cambria" panose="02040503050406030204" pitchFamily="18" charset="0"/>
                        </a:rPr>
                        <a:t>Một số tính năng không tương thích </a:t>
                      </a:r>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bl>
          </a:graphicData>
        </a:graphic>
      </p:graphicFrame>
      <p:pic>
        <p:nvPicPr>
          <p:cNvPr id="29" name="Audio 28">
            <a:hlinkClick r:id="" action="ppaction://media"/>
            <a:extLst>
              <a:ext uri="{FF2B5EF4-FFF2-40B4-BE49-F238E27FC236}">
                <a16:creationId xmlns:a16="http://schemas.microsoft.com/office/drawing/2014/main" id="{D3278174-DBA2-EF53-5C2D-B37207968F42}"/>
              </a:ext>
            </a:extLst>
          </p:cNvPr>
          <p:cNvPicPr>
            <a:picLocks noChangeAspect="1"/>
          </p:cNvPicPr>
          <p:nvPr>
            <a:audioFile r:link="rId3"/>
            <p:extLst>
              <p:ext uri="{DAA4B4D4-6D71-4841-9C94-3DE7FCFB9230}">
                <p14:media xmlns:p14="http://schemas.microsoft.com/office/powerpoint/2010/main" r:embed="rId2"/>
              </p:ext>
            </p:extLst>
          </p:nvPr>
        </p:nvPicPr>
        <p:blipFill>
          <a:blip r:embed="rId6"/>
          <a:srcRect l="-262704" t="-125896" r="-262704" b="-125896"/>
          <a:stretch>
            <a:fillRect/>
          </a:stretch>
        </p:blipFill>
        <p:spPr>
          <a:xfrm>
            <a:off x="14478000" y="8143875"/>
            <a:ext cx="3048000" cy="17145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800" advTm="56787">
        <p:circle/>
      </p:transition>
    </mc:Choice>
    <mc:Fallback>
      <p:transition spd="slow" advTm="56787">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9"/>
                                        </p:tgtEl>
                                      </p:cBhvr>
                                    </p:cmd>
                                  </p:childTnLst>
                                </p:cTn>
                              </p:par>
                            </p:childTnLst>
                          </p:cTn>
                        </p:par>
                      </p:childTnLst>
                    </p:cTn>
                  </p:par>
                  <p:par>
                    <p:cTn id="7" fill="hold">
                      <p:stCondLst>
                        <p:cond delay="indefinite"/>
                      </p:stCondLst>
                      <p:childTnLst>
                        <p:par>
                          <p:cTn id="8" fill="hold">
                            <p:stCondLst>
                              <p:cond delay="0"/>
                            </p:stCondLst>
                            <p:childTnLst>
                              <p:par>
                                <p:cTn id="9" presetID="16" presetClass="entr" presetSubtype="21" fill="hold" nodeType="click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barn(inVertical)">
                                      <p:cBhvr>
                                        <p:cTn id="11"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2" fill="hold" display="0">
                  <p:stCondLst>
                    <p:cond delay="indefinite"/>
                  </p:stCondLst>
                  <p:endCondLst>
                    <p:cond evt="onStopAudio" delay="0">
                      <p:tgtEl>
                        <p:sldTgt/>
                      </p:tgtEl>
                    </p:cond>
                  </p:endCondLst>
                </p:cTn>
                <p:tgtEl>
                  <p:spTgt spid="29"/>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5">
            <a:lum/>
            <a:extLst>
              <a:ext uri="{96DAC541-7B7A-43D3-8B79-37D633B846F1}">
                <asvg:svgBlip xmlns:asvg="http://schemas.microsoft.com/office/drawing/2016/SVG/main" r:embed="rId6"/>
              </a:ext>
            </a:extLst>
          </a:blip>
          <a:srcRect/>
          <a:stretch>
            <a:fillRect l="-2000" t="-2000" r="-2000" b="-2000"/>
          </a:stretch>
        </a:blipFill>
        <a:effectLst/>
      </p:bgPr>
    </p:bg>
    <p:spTree>
      <p:nvGrpSpPr>
        <p:cNvPr id="1" name=""/>
        <p:cNvGrpSpPr/>
        <p:nvPr/>
      </p:nvGrpSpPr>
      <p:grpSpPr>
        <a:xfrm>
          <a:off x="0" y="0"/>
          <a:ext cx="0" cy="0"/>
          <a:chOff x="0" y="0"/>
          <a:chExt cx="0" cy="0"/>
        </a:xfrm>
      </p:grpSpPr>
      <p:pic>
        <p:nvPicPr>
          <p:cNvPr id="4" name="Picture 4"/>
          <p:cNvPicPr>
            <a:picLocks noChangeAspect="1"/>
          </p:cNvPicPr>
          <p:nvPr/>
        </p:nvPicPr>
        <p:blipFill>
          <a:blip r:embed="rId7"/>
          <a:srcRect/>
          <a:stretch>
            <a:fillRect/>
          </a:stretch>
        </p:blipFill>
        <p:spPr>
          <a:xfrm>
            <a:off x="12949234" y="-965481"/>
            <a:ext cx="3965639" cy="4114800"/>
          </a:xfrm>
          <a:prstGeom prst="rect">
            <a:avLst/>
          </a:prstGeom>
        </p:spPr>
      </p:pic>
      <p:pic>
        <p:nvPicPr>
          <p:cNvPr id="5" name="Picture 5"/>
          <p:cNvPicPr>
            <a:picLocks noChangeAspect="1"/>
          </p:cNvPicPr>
          <p:nvPr/>
        </p:nvPicPr>
        <p:blipFill>
          <a:blip r:embed="rId8"/>
          <a:srcRect/>
          <a:stretch>
            <a:fillRect/>
          </a:stretch>
        </p:blipFill>
        <p:spPr>
          <a:xfrm rot="-1011027">
            <a:off x="14712626" y="9317990"/>
            <a:ext cx="2855246" cy="2298473"/>
          </a:xfrm>
          <a:prstGeom prst="rect">
            <a:avLst/>
          </a:prstGeom>
        </p:spPr>
      </p:pic>
      <p:pic>
        <p:nvPicPr>
          <p:cNvPr id="8" name="Picture 8"/>
          <p:cNvPicPr>
            <a:picLocks noChangeAspect="1"/>
          </p:cNvPicPr>
          <p:nvPr/>
        </p:nvPicPr>
        <p:blipFill>
          <a:blip r:embed="rId9"/>
          <a:srcRect/>
          <a:stretch>
            <a:fillRect/>
          </a:stretch>
        </p:blipFill>
        <p:spPr>
          <a:xfrm>
            <a:off x="66675" y="57150"/>
            <a:ext cx="2923946" cy="1615480"/>
          </a:xfrm>
          <a:prstGeom prst="rect">
            <a:avLst/>
          </a:prstGeom>
        </p:spPr>
      </p:pic>
      <p:sp>
        <p:nvSpPr>
          <p:cNvPr id="6" name="TextBox 7">
            <a:extLst>
              <a:ext uri="{FF2B5EF4-FFF2-40B4-BE49-F238E27FC236}">
                <a16:creationId xmlns:a16="http://schemas.microsoft.com/office/drawing/2014/main" id="{9E64DEE3-C435-FB4B-6888-801B7FFE57A9}"/>
              </a:ext>
            </a:extLst>
          </p:cNvPr>
          <p:cNvSpPr txBox="1"/>
          <p:nvPr/>
        </p:nvSpPr>
        <p:spPr>
          <a:xfrm>
            <a:off x="-21144" y="4152900"/>
            <a:ext cx="18330288" cy="1618328"/>
          </a:xfrm>
          <a:prstGeom prst="rect">
            <a:avLst/>
          </a:prstGeom>
        </p:spPr>
        <p:txBody>
          <a:bodyPr wrap="square" lIns="0" tIns="0" rIns="0" bIns="0" rtlCol="0" anchor="t">
            <a:spAutoFit/>
          </a:bodyPr>
          <a:lstStyle/>
          <a:p>
            <a:pPr marL="0" lvl="0" indent="0" algn="ctr">
              <a:lnSpc>
                <a:spcPct val="150000"/>
              </a:lnSpc>
              <a:spcBef>
                <a:spcPct val="0"/>
              </a:spcBef>
            </a:pPr>
            <a:r>
              <a:rPr lang="vi-VN" sz="8000">
                <a:solidFill>
                  <a:srgbClr val="FFFFFF"/>
                </a:solidFill>
                <a:latin typeface="Cambria" panose="02040503050406030204" pitchFamily="18" charset="0"/>
                <a:ea typeface="Cambria" panose="02040503050406030204" pitchFamily="18" charset="0"/>
              </a:rPr>
              <a:t>TRIỂN KHAI WEB</a:t>
            </a:r>
            <a:endParaRPr lang="en-US" sz="8000">
              <a:solidFill>
                <a:srgbClr val="FFFFFF"/>
              </a:solidFill>
              <a:latin typeface="Cambria" panose="02040503050406030204" pitchFamily="18" charset="0"/>
              <a:ea typeface="Cambria" panose="02040503050406030204" pitchFamily="18" charset="0"/>
            </a:endParaRPr>
          </a:p>
        </p:txBody>
      </p:sp>
      <p:pic>
        <p:nvPicPr>
          <p:cNvPr id="12" name="Audio 11">
            <a:hlinkClick r:id="" action="ppaction://media"/>
            <a:extLst>
              <a:ext uri="{FF2B5EF4-FFF2-40B4-BE49-F238E27FC236}">
                <a16:creationId xmlns:a16="http://schemas.microsoft.com/office/drawing/2014/main" id="{6CDBD1AE-1ED3-AC8F-2716-38698DFC94AF}"/>
              </a:ext>
            </a:extLst>
          </p:cNvPr>
          <p:cNvPicPr>
            <a:picLocks noChangeAspect="1"/>
          </p:cNvPicPr>
          <p:nvPr>
            <a:audioFile r:link="rId2"/>
            <p:extLst>
              <p:ext uri="{DAA4B4D4-6D71-4841-9C94-3DE7FCFB9230}">
                <p14:media xmlns:p14="http://schemas.microsoft.com/office/powerpoint/2010/main" r:embed="rId1"/>
              </p:ext>
            </p:extLst>
          </p:nvPr>
        </p:nvPicPr>
        <p:blipFill>
          <a:blip r:embed="rId10"/>
          <a:srcRect l="-262704" t="-125896" r="-262704" b="-125896"/>
          <a:stretch>
            <a:fillRect/>
          </a:stretch>
        </p:blipFill>
        <p:spPr>
          <a:xfrm>
            <a:off x="14478000" y="8143875"/>
            <a:ext cx="3048000" cy="1714500"/>
          </a:xfrm>
          <a:prstGeom prst="rect">
            <a:avLst/>
          </a:prstGeom>
        </p:spPr>
      </p:pic>
    </p:spTree>
    <p:extLst>
      <p:ext uri="{BB962C8B-B14F-4D97-AF65-F5344CB8AC3E}">
        <p14:creationId xmlns:p14="http://schemas.microsoft.com/office/powerpoint/2010/main" val="3745343543"/>
      </p:ext>
    </p:extLst>
  </p:cSld>
  <p:clrMapOvr>
    <a:masterClrMapping/>
  </p:clrMapOvr>
  <mc:AlternateContent xmlns:mc="http://schemas.openxmlformats.org/markup-compatibility/2006">
    <mc:Choice xmlns:p14="http://schemas.microsoft.com/office/powerpoint/2010/main" Requires="p14">
      <p:transition spd="med" p14:dur="700" advTm="8606">
        <p:fade/>
      </p:transition>
    </mc:Choice>
    <mc:Fallback>
      <p:transition spd="med" advTm="860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p:nvPr/>
        </p:nvSpPr>
        <p:spPr>
          <a:xfrm>
            <a:off x="1028700" y="2922270"/>
            <a:ext cx="4641017" cy="1943100"/>
          </a:xfrm>
          <a:custGeom>
            <a:avLst/>
            <a:gdLst/>
            <a:ahLst/>
            <a:cxnLst/>
            <a:rect l="l" t="t" r="r" b="b"/>
            <a:pathLst>
              <a:path w="3501250" h="1465903">
                <a:moveTo>
                  <a:pt x="50045" y="0"/>
                </a:moveTo>
                <a:lnTo>
                  <a:pt x="3451205" y="0"/>
                </a:lnTo>
                <a:cubicBezTo>
                  <a:pt x="3478844" y="0"/>
                  <a:pt x="3501250" y="22406"/>
                  <a:pt x="3501250" y="50045"/>
                </a:cubicBezTo>
                <a:lnTo>
                  <a:pt x="3501250" y="1415858"/>
                </a:lnTo>
                <a:cubicBezTo>
                  <a:pt x="3501250" y="1429131"/>
                  <a:pt x="3495977" y="1441860"/>
                  <a:pt x="3486592" y="1451245"/>
                </a:cubicBezTo>
                <a:cubicBezTo>
                  <a:pt x="3477207" y="1460630"/>
                  <a:pt x="3464478" y="1465903"/>
                  <a:pt x="3451205" y="1465903"/>
                </a:cubicBezTo>
                <a:lnTo>
                  <a:pt x="50045" y="1465903"/>
                </a:lnTo>
                <a:cubicBezTo>
                  <a:pt x="36772" y="1465903"/>
                  <a:pt x="24043" y="1460630"/>
                  <a:pt x="14658" y="1451245"/>
                </a:cubicBezTo>
                <a:cubicBezTo>
                  <a:pt x="5273" y="1441860"/>
                  <a:pt x="0" y="1429131"/>
                  <a:pt x="0" y="1415858"/>
                </a:cubicBezTo>
                <a:lnTo>
                  <a:pt x="0" y="50045"/>
                </a:lnTo>
                <a:cubicBezTo>
                  <a:pt x="0" y="36772"/>
                  <a:pt x="5273" y="24043"/>
                  <a:pt x="14658" y="14658"/>
                </a:cubicBezTo>
                <a:cubicBezTo>
                  <a:pt x="24043" y="5273"/>
                  <a:pt x="36772" y="0"/>
                  <a:pt x="50045" y="0"/>
                </a:cubicBezTo>
                <a:close/>
              </a:path>
            </a:pathLst>
          </a:custGeom>
          <a:solidFill>
            <a:srgbClr val="FFFFFF"/>
          </a:solidFill>
          <a:ln>
            <a:noFill/>
          </a:ln>
        </p:spPr>
      </p:sp>
      <p:pic>
        <p:nvPicPr>
          <p:cNvPr id="5" name="Picture 5"/>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20133"/>
          <a:stretch>
            <a:fillRect/>
          </a:stretch>
        </p:blipFill>
        <p:spPr>
          <a:xfrm rot="-5400000">
            <a:off x="-1087968" y="1004574"/>
            <a:ext cx="10387396" cy="8296034"/>
          </a:xfrm>
          <a:prstGeom prst="rect">
            <a:avLst/>
          </a:prstGeom>
        </p:spPr>
      </p:pic>
      <p:pic>
        <p:nvPicPr>
          <p:cNvPr id="6" name="Picture 6"/>
          <p:cNvPicPr>
            <a:picLocks noChangeAspect="1"/>
          </p:cNvPicPr>
          <p:nvPr/>
        </p:nvPicPr>
        <p:blipFill>
          <a:blip r:embed="rId7"/>
          <a:srcRect/>
          <a:stretch>
            <a:fillRect/>
          </a:stretch>
        </p:blipFill>
        <p:spPr>
          <a:xfrm rot="1582624">
            <a:off x="-1256034" y="7558255"/>
            <a:ext cx="4753728" cy="2798757"/>
          </a:xfrm>
          <a:prstGeom prst="rect">
            <a:avLst/>
          </a:prstGeom>
        </p:spPr>
      </p:pic>
      <p:sp>
        <p:nvSpPr>
          <p:cNvPr id="7" name="TextBox 7"/>
          <p:cNvSpPr txBox="1"/>
          <p:nvPr/>
        </p:nvSpPr>
        <p:spPr>
          <a:xfrm>
            <a:off x="-42288" y="4056206"/>
            <a:ext cx="8296035" cy="1618328"/>
          </a:xfrm>
          <a:prstGeom prst="rect">
            <a:avLst/>
          </a:prstGeom>
        </p:spPr>
        <p:txBody>
          <a:bodyPr wrap="square" lIns="0" tIns="0" rIns="0" bIns="0" rtlCol="0" anchor="t">
            <a:spAutoFit/>
          </a:bodyPr>
          <a:lstStyle/>
          <a:p>
            <a:pPr marL="0" lvl="0" indent="0" algn="ctr">
              <a:lnSpc>
                <a:spcPct val="150000"/>
              </a:lnSpc>
              <a:spcBef>
                <a:spcPct val="0"/>
              </a:spcBef>
            </a:pPr>
            <a:r>
              <a:rPr lang="vi-VN" sz="8000">
                <a:solidFill>
                  <a:srgbClr val="FFFFFF"/>
                </a:solidFill>
                <a:latin typeface="Cambria" panose="02040503050406030204" pitchFamily="18" charset="0"/>
                <a:ea typeface="Cambria" panose="02040503050406030204" pitchFamily="18" charset="0"/>
              </a:rPr>
              <a:t>KẾT LUẬN</a:t>
            </a:r>
            <a:endParaRPr lang="en-US" sz="8000">
              <a:solidFill>
                <a:srgbClr val="FFFFFF"/>
              </a:solidFill>
              <a:latin typeface="Cambria" panose="02040503050406030204" pitchFamily="18" charset="0"/>
              <a:ea typeface="Cambria" panose="02040503050406030204" pitchFamily="18" charset="0"/>
            </a:endParaRPr>
          </a:p>
        </p:txBody>
      </p:sp>
      <p:pic>
        <p:nvPicPr>
          <p:cNvPr id="8" name="Picture 8"/>
          <p:cNvPicPr>
            <a:picLocks noChangeAspect="1"/>
          </p:cNvPicPr>
          <p:nvPr/>
        </p:nvPicPr>
        <p:blipFill>
          <a:blip r:embed="rId8"/>
          <a:srcRect/>
          <a:stretch>
            <a:fillRect/>
          </a:stretch>
        </p:blipFill>
        <p:spPr>
          <a:xfrm rot="16200000">
            <a:off x="15376127" y="7368484"/>
            <a:ext cx="2296443" cy="3178297"/>
          </a:xfrm>
          <a:prstGeom prst="rect">
            <a:avLst/>
          </a:prstGeom>
        </p:spPr>
      </p:pic>
      <p:pic>
        <p:nvPicPr>
          <p:cNvPr id="27" name="Picture 27"/>
          <p:cNvPicPr>
            <a:picLocks noChangeAspect="1"/>
          </p:cNvPicPr>
          <p:nvPr/>
        </p:nvPicPr>
        <p:blipFill>
          <a:blip r:embed="rId9"/>
          <a:srcRect/>
          <a:stretch>
            <a:fillRect/>
          </a:stretch>
        </p:blipFill>
        <p:spPr>
          <a:xfrm>
            <a:off x="66675" y="57150"/>
            <a:ext cx="2923946" cy="1615480"/>
          </a:xfrm>
          <a:prstGeom prst="rect">
            <a:avLst/>
          </a:prstGeom>
        </p:spPr>
      </p:pic>
      <p:sp>
        <p:nvSpPr>
          <p:cNvPr id="29" name="TextBox 28">
            <a:extLst>
              <a:ext uri="{FF2B5EF4-FFF2-40B4-BE49-F238E27FC236}">
                <a16:creationId xmlns:a16="http://schemas.microsoft.com/office/drawing/2014/main" id="{553D8B64-6ECB-9F83-09F1-EC761A9A9D2E}"/>
              </a:ext>
            </a:extLst>
          </p:cNvPr>
          <p:cNvSpPr txBox="1"/>
          <p:nvPr/>
        </p:nvSpPr>
        <p:spPr>
          <a:xfrm>
            <a:off x="8601740" y="3381685"/>
            <a:ext cx="9686260" cy="2590517"/>
          </a:xfrm>
          <a:prstGeom prst="rect">
            <a:avLst/>
          </a:prstGeom>
          <a:noFill/>
        </p:spPr>
        <p:txBody>
          <a:bodyPr wrap="square">
            <a:spAutoFit/>
          </a:bodyPr>
          <a:lstStyle/>
          <a:p>
            <a:pPr>
              <a:lnSpc>
                <a:spcPct val="200000"/>
              </a:lnSpc>
            </a:pPr>
            <a:r>
              <a:rPr lang="vi-VN" sz="4400">
                <a:solidFill>
                  <a:schemeClr val="tx2">
                    <a:lumMod val="50000"/>
                  </a:schemeClr>
                </a:solidFill>
                <a:effectLst/>
                <a:latin typeface="Cambria" panose="02040503050406030204" pitchFamily="18" charset="0"/>
                <a:ea typeface="Cambria" panose="02040503050406030204" pitchFamily="18" charset="0"/>
              </a:rPr>
              <a:t>Kết quả đạt được</a:t>
            </a:r>
          </a:p>
          <a:p>
            <a:pPr>
              <a:lnSpc>
                <a:spcPct val="200000"/>
              </a:lnSpc>
            </a:pPr>
            <a:r>
              <a:rPr lang="vi-VN" sz="4400">
                <a:solidFill>
                  <a:schemeClr val="tx2">
                    <a:lumMod val="50000"/>
                  </a:schemeClr>
                </a:solidFill>
                <a:latin typeface="Cambria" panose="02040503050406030204" pitchFamily="18" charset="0"/>
                <a:ea typeface="Cambria" panose="02040503050406030204" pitchFamily="18" charset="0"/>
              </a:rPr>
              <a:t>Hướng phát triển</a:t>
            </a:r>
            <a:endParaRPr lang="en-US" sz="4400">
              <a:solidFill>
                <a:schemeClr val="tx2">
                  <a:lumMod val="50000"/>
                </a:schemeClr>
              </a:solidFill>
              <a:effectLst/>
              <a:latin typeface="Cambria" panose="02040503050406030204" pitchFamily="18" charset="0"/>
              <a:ea typeface="Cambria" panose="02040503050406030204" pitchFamily="18" charset="0"/>
            </a:endParaRPr>
          </a:p>
        </p:txBody>
      </p:sp>
      <p:pic>
        <p:nvPicPr>
          <p:cNvPr id="30" name="Picture 4">
            <a:extLst>
              <a:ext uri="{FF2B5EF4-FFF2-40B4-BE49-F238E27FC236}">
                <a16:creationId xmlns:a16="http://schemas.microsoft.com/office/drawing/2014/main" id="{26F834A9-1BDB-FD74-0263-7036C4F8E641}"/>
              </a:ext>
            </a:extLst>
          </p:cNvPr>
          <p:cNvPicPr>
            <a:picLocks noChangeAspect="1"/>
          </p:cNvPicPr>
          <p:nvPr/>
        </p:nvPicPr>
        <p:blipFill>
          <a:blip r:embed="rId10"/>
          <a:srcRect/>
          <a:stretch>
            <a:fillRect/>
          </a:stretch>
        </p:blipFill>
        <p:spPr>
          <a:xfrm>
            <a:off x="13639800" y="600493"/>
            <a:ext cx="3751824" cy="3714306"/>
          </a:xfrm>
          <a:prstGeom prst="rect">
            <a:avLst/>
          </a:prstGeom>
        </p:spPr>
      </p:pic>
      <p:pic>
        <p:nvPicPr>
          <p:cNvPr id="4" name="Audio 3">
            <a:hlinkClick r:id="" action="ppaction://media"/>
            <a:extLst>
              <a:ext uri="{FF2B5EF4-FFF2-40B4-BE49-F238E27FC236}">
                <a16:creationId xmlns:a16="http://schemas.microsoft.com/office/drawing/2014/main" id="{A86DDA5A-5202-6793-B64C-27E27B3A3D5C}"/>
              </a:ext>
            </a:extLst>
          </p:cNvPr>
          <p:cNvPicPr>
            <a:picLocks noChangeAspect="1"/>
          </p:cNvPicPr>
          <p:nvPr>
            <a:audioFile r:link="rId3"/>
            <p:extLst>
              <p:ext uri="{DAA4B4D4-6D71-4841-9C94-3DE7FCFB9230}">
                <p14:media xmlns:p14="http://schemas.microsoft.com/office/powerpoint/2010/main" r:embed="rId2"/>
              </p:ext>
            </p:extLst>
          </p:nvPr>
        </p:nvPicPr>
        <p:blipFill>
          <a:blip r:embed="rId11"/>
          <a:srcRect l="-262704" t="-125896" r="-262704" b="-125896"/>
          <a:stretch>
            <a:fillRect/>
          </a:stretch>
        </p:blipFill>
        <p:spPr>
          <a:xfrm>
            <a:off x="14478000" y="8143875"/>
            <a:ext cx="3048000" cy="1714500"/>
          </a:xfrm>
          <a:prstGeom prst="rect">
            <a:avLst/>
          </a:prstGeom>
        </p:spPr>
      </p:pic>
    </p:spTree>
    <p:custDataLst>
      <p:tags r:id="rId1"/>
    </p:custDataLst>
    <p:extLst>
      <p:ext uri="{BB962C8B-B14F-4D97-AF65-F5344CB8AC3E}">
        <p14:creationId xmlns:p14="http://schemas.microsoft.com/office/powerpoint/2010/main" val="1326229008"/>
      </p:ext>
    </p:extLst>
  </p:cSld>
  <p:clrMapOvr>
    <a:masterClrMapping/>
  </p:clrMapOvr>
  <mc:AlternateContent xmlns:mc="http://schemas.openxmlformats.org/markup-compatibility/2006">
    <mc:Choice xmlns:p14="http://schemas.microsoft.com/office/powerpoint/2010/main" Requires="p14">
      <p:transition p14:dur="100" advTm="11457">
        <p:cut/>
      </p:transition>
    </mc:Choice>
    <mc:Fallback>
      <p:transition advTm="11457">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nodeType="clickEffect">
                                  <p:stCondLst>
                                    <p:cond delay="0"/>
                                  </p:stCondLst>
                                  <p:childTnLst>
                                    <p:set>
                                      <p:cBhvr>
                                        <p:cTn id="10" dur="1" fill="hold">
                                          <p:stCondLst>
                                            <p:cond delay="0"/>
                                          </p:stCondLst>
                                        </p:cTn>
                                        <p:tgtEl>
                                          <p:spTgt spid="29">
                                            <p:txEl>
                                              <p:pRg st="0" end="0"/>
                                            </p:txEl>
                                          </p:spTgt>
                                        </p:tgtEl>
                                        <p:attrNameLst>
                                          <p:attrName>style.visibility</p:attrName>
                                        </p:attrNameLst>
                                      </p:cBhvr>
                                      <p:to>
                                        <p:strVal val="visible"/>
                                      </p:to>
                                    </p:set>
                                    <p:animEffect transition="in" filter="fade">
                                      <p:cBhvr>
                                        <p:cTn id="11" dur="1000"/>
                                        <p:tgtEl>
                                          <p:spTgt spid="29">
                                            <p:txEl>
                                              <p:pRg st="0" end="0"/>
                                            </p:txEl>
                                          </p:spTgt>
                                        </p:tgtEl>
                                      </p:cBhvr>
                                    </p:animEffect>
                                    <p:anim calcmode="lin" valueType="num">
                                      <p:cBhvr>
                                        <p:cTn id="12" dur="1000" fill="hold"/>
                                        <p:tgtEl>
                                          <p:spTgt spid="29">
                                            <p:txEl>
                                              <p:pRg st="0" end="0"/>
                                            </p:txEl>
                                          </p:spTgt>
                                        </p:tgtEl>
                                        <p:attrNameLst>
                                          <p:attrName>ppt_x</p:attrName>
                                        </p:attrNameLst>
                                      </p:cBhvr>
                                      <p:tavLst>
                                        <p:tav tm="0">
                                          <p:val>
                                            <p:strVal val="#ppt_x"/>
                                          </p:val>
                                        </p:tav>
                                        <p:tav tm="100000">
                                          <p:val>
                                            <p:strVal val="#ppt_x"/>
                                          </p:val>
                                        </p:tav>
                                      </p:tavLst>
                                    </p:anim>
                                    <p:anim calcmode="lin" valueType="num">
                                      <p:cBhvr>
                                        <p:cTn id="13" dur="1000" fill="hold"/>
                                        <p:tgtEl>
                                          <p:spTgt spid="29">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nodeType="clickEffect">
                                  <p:stCondLst>
                                    <p:cond delay="0"/>
                                  </p:stCondLst>
                                  <p:childTnLst>
                                    <p:set>
                                      <p:cBhvr>
                                        <p:cTn id="17" dur="1" fill="hold">
                                          <p:stCondLst>
                                            <p:cond delay="0"/>
                                          </p:stCondLst>
                                        </p:cTn>
                                        <p:tgtEl>
                                          <p:spTgt spid="29">
                                            <p:txEl>
                                              <p:pRg st="1" end="1"/>
                                            </p:txEl>
                                          </p:spTgt>
                                        </p:tgtEl>
                                        <p:attrNameLst>
                                          <p:attrName>style.visibility</p:attrName>
                                        </p:attrNameLst>
                                      </p:cBhvr>
                                      <p:to>
                                        <p:strVal val="visible"/>
                                      </p:to>
                                    </p:set>
                                    <p:animEffect transition="in" filter="fade">
                                      <p:cBhvr>
                                        <p:cTn id="18" dur="1000"/>
                                        <p:tgtEl>
                                          <p:spTgt spid="29">
                                            <p:txEl>
                                              <p:pRg st="1" end="1"/>
                                            </p:txEl>
                                          </p:spTgt>
                                        </p:tgtEl>
                                      </p:cBhvr>
                                    </p:animEffect>
                                    <p:anim calcmode="lin" valueType="num">
                                      <p:cBhvr>
                                        <p:cTn id="19" dur="1000" fill="hold"/>
                                        <p:tgtEl>
                                          <p:spTgt spid="29">
                                            <p:txEl>
                                              <p:pRg st="1" end="1"/>
                                            </p:txEl>
                                          </p:spTgt>
                                        </p:tgtEl>
                                        <p:attrNameLst>
                                          <p:attrName>ppt_x</p:attrName>
                                        </p:attrNameLst>
                                      </p:cBhvr>
                                      <p:tavLst>
                                        <p:tav tm="0">
                                          <p:val>
                                            <p:strVal val="#ppt_x"/>
                                          </p:val>
                                        </p:tav>
                                        <p:tav tm="100000">
                                          <p:val>
                                            <p:strVal val="#ppt_x"/>
                                          </p:val>
                                        </p:tav>
                                      </p:tavLst>
                                    </p:anim>
                                    <p:anim calcmode="lin" valueType="num">
                                      <p:cBhvr>
                                        <p:cTn id="20" dur="1000" fill="hold"/>
                                        <p:tgtEl>
                                          <p:spTgt spid="29">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1" fill="hold" display="0">
                  <p:stCondLst>
                    <p:cond delay="indefinite"/>
                  </p:stCondLst>
                  <p:endCondLst>
                    <p:cond evt="onStopAudio" delay="0">
                      <p:tgtEl>
                        <p:sldTgt/>
                      </p:tgtEl>
                    </p:cond>
                  </p:endCondLst>
                </p:cTn>
                <p:tgtEl>
                  <p:spTgt spid="4"/>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4"/>
          <p:cNvPicPr>
            <a:picLocks noChangeAspect="1"/>
          </p:cNvPicPr>
          <p:nvPr/>
        </p:nvPicPr>
        <p:blipFill>
          <a:blip r:embed="rId6"/>
          <a:srcRect/>
          <a:stretch>
            <a:fillRect/>
          </a:stretch>
        </p:blipFill>
        <p:spPr>
          <a:xfrm>
            <a:off x="12949234" y="-965481"/>
            <a:ext cx="3965639" cy="4114800"/>
          </a:xfrm>
          <a:prstGeom prst="rect">
            <a:avLst/>
          </a:prstGeom>
        </p:spPr>
      </p:pic>
      <p:pic>
        <p:nvPicPr>
          <p:cNvPr id="5" name="Picture 5"/>
          <p:cNvPicPr>
            <a:picLocks noChangeAspect="1"/>
          </p:cNvPicPr>
          <p:nvPr/>
        </p:nvPicPr>
        <p:blipFill>
          <a:blip r:embed="rId7"/>
          <a:srcRect/>
          <a:stretch>
            <a:fillRect/>
          </a:stretch>
        </p:blipFill>
        <p:spPr>
          <a:xfrm rot="-1011027">
            <a:off x="14712626" y="9317990"/>
            <a:ext cx="2855246" cy="2298473"/>
          </a:xfrm>
          <a:prstGeom prst="rect">
            <a:avLst/>
          </a:prstGeom>
        </p:spPr>
      </p:pic>
      <p:pic>
        <p:nvPicPr>
          <p:cNvPr id="8" name="Picture 8"/>
          <p:cNvPicPr>
            <a:picLocks noChangeAspect="1"/>
          </p:cNvPicPr>
          <p:nvPr/>
        </p:nvPicPr>
        <p:blipFill>
          <a:blip r:embed="rId8"/>
          <a:srcRect/>
          <a:stretch>
            <a:fillRect/>
          </a:stretch>
        </p:blipFill>
        <p:spPr>
          <a:xfrm>
            <a:off x="66675" y="57150"/>
            <a:ext cx="2923946" cy="1615480"/>
          </a:xfrm>
          <a:prstGeom prst="rect">
            <a:avLst/>
          </a:prstGeom>
        </p:spPr>
      </p:pic>
      <p:sp>
        <p:nvSpPr>
          <p:cNvPr id="2" name="TextBox 7">
            <a:extLst>
              <a:ext uri="{FF2B5EF4-FFF2-40B4-BE49-F238E27FC236}">
                <a16:creationId xmlns:a16="http://schemas.microsoft.com/office/drawing/2014/main" id="{80162D79-DC78-7D81-DA97-D7030AC7EA25}"/>
              </a:ext>
            </a:extLst>
          </p:cNvPr>
          <p:cNvSpPr txBox="1"/>
          <p:nvPr/>
        </p:nvSpPr>
        <p:spPr>
          <a:xfrm>
            <a:off x="2514600" y="282755"/>
            <a:ext cx="8296035" cy="1618328"/>
          </a:xfrm>
          <a:prstGeom prst="rect">
            <a:avLst/>
          </a:prstGeom>
        </p:spPr>
        <p:txBody>
          <a:bodyPr wrap="square" lIns="0" tIns="0" rIns="0" bIns="0" rtlCol="0" anchor="t">
            <a:spAutoFit/>
          </a:bodyPr>
          <a:lstStyle/>
          <a:p>
            <a:pPr marL="0" lvl="0" indent="0" algn="ctr">
              <a:lnSpc>
                <a:spcPct val="150000"/>
              </a:lnSpc>
              <a:spcBef>
                <a:spcPct val="0"/>
              </a:spcBef>
            </a:pPr>
            <a:r>
              <a:rPr lang="vi-VN" sz="8000">
                <a:solidFill>
                  <a:schemeClr val="tx2">
                    <a:lumMod val="50000"/>
                  </a:schemeClr>
                </a:solidFill>
                <a:latin typeface="Cambria" panose="02040503050406030204" pitchFamily="18" charset="0"/>
                <a:ea typeface="Cambria" panose="02040503050406030204" pitchFamily="18" charset="0"/>
              </a:rPr>
              <a:t>KẾT LUẬN</a:t>
            </a:r>
            <a:endParaRPr lang="en-US" sz="8000">
              <a:solidFill>
                <a:schemeClr val="tx2">
                  <a:lumMod val="50000"/>
                </a:schemeClr>
              </a:solidFill>
              <a:latin typeface="Cambria" panose="02040503050406030204" pitchFamily="18" charset="0"/>
              <a:ea typeface="Cambria" panose="02040503050406030204" pitchFamily="18" charset="0"/>
            </a:endParaRPr>
          </a:p>
        </p:txBody>
      </p:sp>
      <p:sp>
        <p:nvSpPr>
          <p:cNvPr id="3" name="TextBox 6">
            <a:extLst>
              <a:ext uri="{FF2B5EF4-FFF2-40B4-BE49-F238E27FC236}">
                <a16:creationId xmlns:a16="http://schemas.microsoft.com/office/drawing/2014/main" id="{1EABC3A9-88A4-009E-7909-68572927361A}"/>
              </a:ext>
            </a:extLst>
          </p:cNvPr>
          <p:cNvSpPr txBox="1"/>
          <p:nvPr/>
        </p:nvSpPr>
        <p:spPr>
          <a:xfrm>
            <a:off x="733530" y="2129535"/>
            <a:ext cx="10476317" cy="846642"/>
          </a:xfrm>
          <a:prstGeom prst="rect">
            <a:avLst/>
          </a:prstGeom>
        </p:spPr>
        <p:txBody>
          <a:bodyPr wrap="square" lIns="0" tIns="0" rIns="0" bIns="0" rtlCol="0" anchor="t">
            <a:spAutoFit/>
          </a:bodyPr>
          <a:lstStyle/>
          <a:p>
            <a:pPr>
              <a:lnSpc>
                <a:spcPts val="7440"/>
              </a:lnSpc>
            </a:pPr>
            <a:r>
              <a:rPr lang="vi-VN" sz="4800" spc="-93">
                <a:solidFill>
                  <a:schemeClr val="tx2">
                    <a:lumMod val="50000"/>
                  </a:schemeClr>
                </a:solidFill>
                <a:latin typeface="Cambria" panose="02040503050406030204" pitchFamily="18" charset="0"/>
                <a:ea typeface="Cambria" panose="02040503050406030204" pitchFamily="18" charset="0"/>
              </a:rPr>
              <a:t>Kết quả đạt được</a:t>
            </a:r>
          </a:p>
        </p:txBody>
      </p:sp>
      <p:sp>
        <p:nvSpPr>
          <p:cNvPr id="7" name="TextBox 6">
            <a:extLst>
              <a:ext uri="{FF2B5EF4-FFF2-40B4-BE49-F238E27FC236}">
                <a16:creationId xmlns:a16="http://schemas.microsoft.com/office/drawing/2014/main" id="{D2396590-0827-5628-BDEC-2395DFC7AC45}"/>
              </a:ext>
            </a:extLst>
          </p:cNvPr>
          <p:cNvSpPr txBox="1"/>
          <p:nvPr/>
        </p:nvSpPr>
        <p:spPr>
          <a:xfrm>
            <a:off x="733530" y="3204629"/>
            <a:ext cx="16868670" cy="5518114"/>
          </a:xfrm>
          <a:prstGeom prst="rect">
            <a:avLst/>
          </a:prstGeom>
          <a:noFill/>
        </p:spPr>
        <p:txBody>
          <a:bodyPr wrap="square">
            <a:spAutoFit/>
          </a:bodyPr>
          <a:lstStyle/>
          <a:p>
            <a:pPr marL="571500" indent="-571500" algn="just">
              <a:lnSpc>
                <a:spcPct val="150000"/>
              </a:lnSpc>
              <a:buFont typeface="Wingdings" panose="05000000000000000000" pitchFamily="2" charset="2"/>
              <a:buChar char="§"/>
            </a:pPr>
            <a:r>
              <a:rPr lang="vi-VN" sz="4000">
                <a:solidFill>
                  <a:schemeClr val="accent1">
                    <a:lumMod val="50000"/>
                  </a:schemeClr>
                </a:solidFill>
                <a:latin typeface="Cambria" panose="02040503050406030204" pitchFamily="18" charset="0"/>
                <a:ea typeface="Cambria" panose="02040503050406030204" pitchFamily="18" charset="0"/>
              </a:rPr>
              <a:t>Hiểu rõ về cách hoạt động của ASP.NET Core và các khái niệm cơ bản trong framework.</a:t>
            </a:r>
          </a:p>
          <a:p>
            <a:pPr marL="571500" indent="-571500" algn="just">
              <a:lnSpc>
                <a:spcPct val="150000"/>
              </a:lnSpc>
              <a:buFont typeface="Wingdings" panose="05000000000000000000" pitchFamily="2" charset="2"/>
              <a:buChar char="§"/>
            </a:pPr>
            <a:r>
              <a:rPr lang="vi-VN" sz="4000">
                <a:solidFill>
                  <a:schemeClr val="accent1">
                    <a:lumMod val="50000"/>
                  </a:schemeClr>
                </a:solidFill>
                <a:latin typeface="Cambria" panose="02040503050406030204" pitchFamily="18" charset="0"/>
                <a:ea typeface="Cambria" panose="02040503050406030204" pitchFamily="18" charset="0"/>
              </a:rPr>
              <a:t>Biết cách tạo các ứng dụng web đơn giản sử dụng ASP.NET Core, từ việc thiết lập môi trường phát triển đến triển khai ứng dụng.</a:t>
            </a:r>
          </a:p>
          <a:p>
            <a:pPr marL="571500" indent="-571500" algn="just">
              <a:lnSpc>
                <a:spcPct val="150000"/>
              </a:lnSpc>
              <a:buFont typeface="Wingdings" panose="05000000000000000000" pitchFamily="2" charset="2"/>
              <a:buChar char="§"/>
            </a:pPr>
            <a:r>
              <a:rPr lang="vi-VN" sz="4000">
                <a:solidFill>
                  <a:schemeClr val="accent1">
                    <a:lumMod val="50000"/>
                  </a:schemeClr>
                </a:solidFill>
                <a:latin typeface="Cambria" panose="02040503050406030204" pitchFamily="18" charset="0"/>
                <a:ea typeface="Cambria" panose="02040503050406030204" pitchFamily="18" charset="0"/>
              </a:rPr>
              <a:t>Nắm vững các kỹ thuật phát triển ứng dụng web như xử lý yêu cầu HTTP, xử lý dữ liệu</a:t>
            </a:r>
          </a:p>
        </p:txBody>
      </p:sp>
      <p:pic>
        <p:nvPicPr>
          <p:cNvPr id="11" name="Audio 10">
            <a:hlinkClick r:id="" action="ppaction://media"/>
            <a:extLst>
              <a:ext uri="{FF2B5EF4-FFF2-40B4-BE49-F238E27FC236}">
                <a16:creationId xmlns:a16="http://schemas.microsoft.com/office/drawing/2014/main" id="{BFD7366F-68B0-C3DF-5A3C-A16CBC8B291E}"/>
              </a:ext>
            </a:extLst>
          </p:cNvPr>
          <p:cNvPicPr>
            <a:picLocks noChangeAspect="1"/>
          </p:cNvPicPr>
          <p:nvPr>
            <a:audioFile r:link="rId3"/>
            <p:extLst>
              <p:ext uri="{DAA4B4D4-6D71-4841-9C94-3DE7FCFB9230}">
                <p14:media xmlns:p14="http://schemas.microsoft.com/office/powerpoint/2010/main" r:embed="rId2"/>
              </p:ext>
            </p:extLst>
          </p:nvPr>
        </p:nvPicPr>
        <p:blipFill>
          <a:blip r:embed="rId9"/>
          <a:srcRect l="-262704" t="-125896" r="-262704" b="-125896"/>
          <a:stretch>
            <a:fillRect/>
          </a:stretch>
        </p:blipFill>
        <p:spPr>
          <a:xfrm>
            <a:off x="14478000" y="8143875"/>
            <a:ext cx="3048000" cy="1714500"/>
          </a:xfrm>
          <a:prstGeom prst="rect">
            <a:avLst/>
          </a:prstGeom>
        </p:spPr>
      </p:pic>
    </p:spTree>
    <p:custDataLst>
      <p:tags r:id="rId1"/>
    </p:custDataLst>
    <p:extLst>
      <p:ext uri="{BB962C8B-B14F-4D97-AF65-F5344CB8AC3E}">
        <p14:creationId xmlns:p14="http://schemas.microsoft.com/office/powerpoint/2010/main" val="3401305665"/>
      </p:ext>
    </p:extLst>
  </p:cSld>
  <p:clrMapOvr>
    <a:masterClrMapping/>
  </p:clrMapOvr>
  <p:transition spd="slow" advTm="26634">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par>
                    <p:cTn id="7" fill="hold">
                      <p:stCondLst>
                        <p:cond delay="indefinite"/>
                      </p:stCondLst>
                      <p:childTnLst>
                        <p:par>
                          <p:cTn id="8" fill="hold">
                            <p:stCondLst>
                              <p:cond delay="0"/>
                            </p:stCondLst>
                            <p:childTnLst>
                              <p:par>
                                <p:cTn id="9" presetID="2" presetClass="entr" presetSubtype="8" fill="hold" nodeType="click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 calcmode="lin" valueType="num">
                                      <p:cBhvr additive="base">
                                        <p:cTn id="11" dur="500" fill="hold"/>
                                        <p:tgtEl>
                                          <p:spTgt spid="7">
                                            <p:txEl>
                                              <p:pRg st="0" end="0"/>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7">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7">
                                            <p:txEl>
                                              <p:pRg st="1" end="1"/>
                                            </p:txEl>
                                          </p:spTgt>
                                        </p:tgtEl>
                                        <p:attrNameLst>
                                          <p:attrName>style.visibility</p:attrName>
                                        </p:attrNameLst>
                                      </p:cBhvr>
                                      <p:to>
                                        <p:strVal val="visible"/>
                                      </p:to>
                                    </p:set>
                                    <p:anim calcmode="lin" valueType="num">
                                      <p:cBhvr additive="base">
                                        <p:cTn id="17" dur="500" fill="hold"/>
                                        <p:tgtEl>
                                          <p:spTgt spid="7">
                                            <p:txEl>
                                              <p:pRg st="1" end="1"/>
                                            </p:txEl>
                                          </p:spTgt>
                                        </p:tgtEl>
                                        <p:attrNameLst>
                                          <p:attrName>ppt_x</p:attrName>
                                        </p:attrNameLst>
                                      </p:cBhvr>
                                      <p:tavLst>
                                        <p:tav tm="0">
                                          <p:val>
                                            <p:strVal val="0-#ppt_w/2"/>
                                          </p:val>
                                        </p:tav>
                                        <p:tav tm="100000">
                                          <p:val>
                                            <p:strVal val="#ppt_x"/>
                                          </p:val>
                                        </p:tav>
                                      </p:tavLst>
                                    </p:anim>
                                    <p:anim calcmode="lin" valueType="num">
                                      <p:cBhvr additive="base">
                                        <p:cTn id="18" dur="500" fill="hold"/>
                                        <p:tgtEl>
                                          <p:spTgt spid="7">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8" fill="hold" nodeType="clickEffect">
                                  <p:stCondLst>
                                    <p:cond delay="0"/>
                                  </p:stCondLst>
                                  <p:childTnLst>
                                    <p:set>
                                      <p:cBhvr>
                                        <p:cTn id="22" dur="1" fill="hold">
                                          <p:stCondLst>
                                            <p:cond delay="0"/>
                                          </p:stCondLst>
                                        </p:cTn>
                                        <p:tgtEl>
                                          <p:spTgt spid="7">
                                            <p:txEl>
                                              <p:pRg st="2" end="2"/>
                                            </p:txEl>
                                          </p:spTgt>
                                        </p:tgtEl>
                                        <p:attrNameLst>
                                          <p:attrName>style.visibility</p:attrName>
                                        </p:attrNameLst>
                                      </p:cBhvr>
                                      <p:to>
                                        <p:strVal val="visible"/>
                                      </p:to>
                                    </p:set>
                                    <p:anim calcmode="lin" valueType="num">
                                      <p:cBhvr additive="base">
                                        <p:cTn id="23" dur="500" fill="hold"/>
                                        <p:tgtEl>
                                          <p:spTgt spid="7">
                                            <p:txEl>
                                              <p:pRg st="2" end="2"/>
                                            </p:txEl>
                                          </p:spTgt>
                                        </p:tgtEl>
                                        <p:attrNameLst>
                                          <p:attrName>ppt_x</p:attrName>
                                        </p:attrNameLst>
                                      </p:cBhvr>
                                      <p:tavLst>
                                        <p:tav tm="0">
                                          <p:val>
                                            <p:strVal val="0-#ppt_w/2"/>
                                          </p:val>
                                        </p:tav>
                                        <p:tav tm="100000">
                                          <p:val>
                                            <p:strVal val="#ppt_x"/>
                                          </p:val>
                                        </p:tav>
                                      </p:tavLst>
                                    </p:anim>
                                    <p:anim calcmode="lin" valueType="num">
                                      <p:cBhvr additive="base">
                                        <p:cTn id="24" dur="500" fill="hold"/>
                                        <p:tgtEl>
                                          <p:spTgt spid="7">
                                            <p:txEl>
                                              <p:pRg st="2" end="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5" fill="hold" display="0">
                  <p:stCondLst>
                    <p:cond delay="indefinite"/>
                  </p:stCondLst>
                  <p:endCondLst>
                    <p:cond evt="onStopAudio" delay="0">
                      <p:tgtEl>
                        <p:sldTgt/>
                      </p:tgtEl>
                    </p:cond>
                  </p:endCondLst>
                </p:cTn>
                <p:tgtEl>
                  <p:spTgt spid="11"/>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6"/>
          <a:srcRect/>
          <a:stretch>
            <a:fillRect/>
          </a:stretch>
        </p:blipFill>
        <p:spPr>
          <a:xfrm>
            <a:off x="66675" y="57150"/>
            <a:ext cx="2923946" cy="1615480"/>
          </a:xfrm>
          <a:prstGeom prst="rect">
            <a:avLst/>
          </a:prstGeom>
        </p:spPr>
      </p:pic>
      <p:pic>
        <p:nvPicPr>
          <p:cNvPr id="11" name="Picture 4">
            <a:extLst>
              <a:ext uri="{FF2B5EF4-FFF2-40B4-BE49-F238E27FC236}">
                <a16:creationId xmlns:a16="http://schemas.microsoft.com/office/drawing/2014/main" id="{B3FE0B74-54D0-5F44-6728-C328FC29FB43}"/>
              </a:ext>
            </a:extLst>
          </p:cNvPr>
          <p:cNvPicPr>
            <a:picLocks noChangeAspect="1"/>
          </p:cNvPicPr>
          <p:nvPr/>
        </p:nvPicPr>
        <p:blipFill>
          <a:blip r:embed="rId7"/>
          <a:srcRect/>
          <a:stretch>
            <a:fillRect/>
          </a:stretch>
        </p:blipFill>
        <p:spPr>
          <a:xfrm rot="4560202">
            <a:off x="15408970" y="7111745"/>
            <a:ext cx="4460542" cy="5271892"/>
          </a:xfrm>
          <a:prstGeom prst="rect">
            <a:avLst/>
          </a:prstGeom>
        </p:spPr>
      </p:pic>
      <p:sp>
        <p:nvSpPr>
          <p:cNvPr id="12" name="Oval 11">
            <a:extLst>
              <a:ext uri="{FF2B5EF4-FFF2-40B4-BE49-F238E27FC236}">
                <a16:creationId xmlns:a16="http://schemas.microsoft.com/office/drawing/2014/main" id="{3F7842FB-A1A9-8BAB-B01F-F77CE5B31D39}"/>
              </a:ext>
            </a:extLst>
          </p:cNvPr>
          <p:cNvSpPr/>
          <p:nvPr/>
        </p:nvSpPr>
        <p:spPr>
          <a:xfrm>
            <a:off x="7386109" y="3096040"/>
            <a:ext cx="3507317" cy="3352800"/>
          </a:xfrm>
          <a:prstGeom prst="ellipse">
            <a:avLst/>
          </a:prstGeom>
          <a:blipFill>
            <a:blip r:embed="rId8">
              <a:extLst>
                <a:ext uri="{96DAC541-7B7A-43D3-8B79-37D633B846F1}">
                  <asvg:svgBlip xmlns:asvg="http://schemas.microsoft.com/office/drawing/2016/SVG/main" r:embed="rId9"/>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4200" b="1">
                <a:latin typeface="Cambria" panose="02040503050406030204" pitchFamily="18" charset="0"/>
                <a:ea typeface="Cambria" panose="02040503050406030204" pitchFamily="18" charset="0"/>
              </a:rPr>
              <a:t>CHƯƠNG</a:t>
            </a:r>
            <a:endParaRPr lang="en-US" sz="4200" b="1">
              <a:latin typeface="Cambria" panose="02040503050406030204" pitchFamily="18" charset="0"/>
              <a:ea typeface="Cambria" panose="02040503050406030204" pitchFamily="18" charset="0"/>
            </a:endParaRPr>
          </a:p>
        </p:txBody>
      </p:sp>
      <p:sp>
        <p:nvSpPr>
          <p:cNvPr id="14" name="Rectangle: Rounded Corners 13">
            <a:extLst>
              <a:ext uri="{FF2B5EF4-FFF2-40B4-BE49-F238E27FC236}">
                <a16:creationId xmlns:a16="http://schemas.microsoft.com/office/drawing/2014/main" id="{7706D36B-4BFB-F6FC-0C1E-55E2346879E4}"/>
              </a:ext>
            </a:extLst>
          </p:cNvPr>
          <p:cNvSpPr/>
          <p:nvPr/>
        </p:nvSpPr>
        <p:spPr>
          <a:xfrm>
            <a:off x="457200" y="2412597"/>
            <a:ext cx="5867400" cy="1981200"/>
          </a:xfrm>
          <a:prstGeom prst="roundRect">
            <a:avLst/>
          </a:prstGeom>
          <a:solidFill>
            <a:srgbClr val="DF9F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4400">
                <a:solidFill>
                  <a:schemeClr val="accent2">
                    <a:lumMod val="50000"/>
                  </a:schemeClr>
                </a:solidFill>
                <a:latin typeface="Cambria" panose="02040503050406030204" pitchFamily="18" charset="0"/>
                <a:ea typeface="Cambria" panose="02040503050406030204" pitchFamily="18" charset="0"/>
              </a:rPr>
              <a:t>Mô hình MVC</a:t>
            </a:r>
            <a:endParaRPr lang="en-US" sz="4400">
              <a:solidFill>
                <a:schemeClr val="accent2">
                  <a:lumMod val="50000"/>
                </a:schemeClr>
              </a:solidFill>
              <a:latin typeface="Cambria" panose="02040503050406030204" pitchFamily="18" charset="0"/>
              <a:ea typeface="Cambria" panose="02040503050406030204" pitchFamily="18" charset="0"/>
            </a:endParaRPr>
          </a:p>
        </p:txBody>
      </p:sp>
      <p:sp>
        <p:nvSpPr>
          <p:cNvPr id="15" name="Rectangle: Rounded Corners 14">
            <a:extLst>
              <a:ext uri="{FF2B5EF4-FFF2-40B4-BE49-F238E27FC236}">
                <a16:creationId xmlns:a16="http://schemas.microsoft.com/office/drawing/2014/main" id="{70D4BABD-7EE3-E1C4-4178-8CAEBF382E69}"/>
              </a:ext>
            </a:extLst>
          </p:cNvPr>
          <p:cNvSpPr/>
          <p:nvPr/>
        </p:nvSpPr>
        <p:spPr>
          <a:xfrm>
            <a:off x="525993" y="5676900"/>
            <a:ext cx="5867400" cy="1981200"/>
          </a:xfrm>
          <a:prstGeom prst="roundRect">
            <a:avLst/>
          </a:prstGeom>
          <a:solidFill>
            <a:srgbClr val="919B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4400">
                <a:solidFill>
                  <a:schemeClr val="tx2">
                    <a:lumMod val="50000"/>
                  </a:schemeClr>
                </a:solidFill>
                <a:latin typeface="Cambria" panose="02040503050406030204" pitchFamily="18" charset="0"/>
                <a:ea typeface="Cambria" panose="02040503050406030204" pitchFamily="18" charset="0"/>
              </a:rPr>
              <a:t>Asp.net core</a:t>
            </a:r>
            <a:endParaRPr lang="en-US" sz="4400">
              <a:solidFill>
                <a:schemeClr val="tx2">
                  <a:lumMod val="50000"/>
                </a:schemeClr>
              </a:solidFill>
              <a:latin typeface="Cambria" panose="02040503050406030204" pitchFamily="18" charset="0"/>
              <a:ea typeface="Cambria" panose="02040503050406030204" pitchFamily="18" charset="0"/>
            </a:endParaRPr>
          </a:p>
        </p:txBody>
      </p:sp>
      <p:sp>
        <p:nvSpPr>
          <p:cNvPr id="16" name="Rectangle: Rounded Corners 15">
            <a:extLst>
              <a:ext uri="{FF2B5EF4-FFF2-40B4-BE49-F238E27FC236}">
                <a16:creationId xmlns:a16="http://schemas.microsoft.com/office/drawing/2014/main" id="{80D71298-F2FE-CE02-4648-5389384FBF8A}"/>
              </a:ext>
            </a:extLst>
          </p:cNvPr>
          <p:cNvSpPr/>
          <p:nvPr/>
        </p:nvSpPr>
        <p:spPr>
          <a:xfrm>
            <a:off x="11963400" y="2223378"/>
            <a:ext cx="5867400" cy="1981200"/>
          </a:xfrm>
          <a:prstGeom prst="roundRect">
            <a:avLst/>
          </a:prstGeom>
          <a:solidFill>
            <a:srgbClr val="919B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4400">
                <a:solidFill>
                  <a:schemeClr val="tx2">
                    <a:lumMod val="50000"/>
                  </a:schemeClr>
                </a:solidFill>
                <a:latin typeface="Cambria" panose="02040503050406030204" pitchFamily="18" charset="0"/>
                <a:ea typeface="Cambria" panose="02040503050406030204" pitchFamily="18" charset="0"/>
              </a:rPr>
              <a:t>Triển khai web</a:t>
            </a:r>
            <a:endParaRPr lang="en-US" sz="4400">
              <a:solidFill>
                <a:schemeClr val="tx2">
                  <a:lumMod val="50000"/>
                </a:schemeClr>
              </a:solidFill>
              <a:latin typeface="Cambria" panose="02040503050406030204" pitchFamily="18" charset="0"/>
              <a:ea typeface="Cambria" panose="02040503050406030204" pitchFamily="18" charset="0"/>
            </a:endParaRPr>
          </a:p>
        </p:txBody>
      </p:sp>
      <p:sp>
        <p:nvSpPr>
          <p:cNvPr id="17" name="Rectangle: Rounded Corners 16">
            <a:extLst>
              <a:ext uri="{FF2B5EF4-FFF2-40B4-BE49-F238E27FC236}">
                <a16:creationId xmlns:a16="http://schemas.microsoft.com/office/drawing/2014/main" id="{19576A69-9BD0-8117-70B6-2E5A5BFFCC7E}"/>
              </a:ext>
            </a:extLst>
          </p:cNvPr>
          <p:cNvSpPr/>
          <p:nvPr/>
        </p:nvSpPr>
        <p:spPr>
          <a:xfrm>
            <a:off x="11959167" y="5676900"/>
            <a:ext cx="5867400" cy="1981200"/>
          </a:xfrm>
          <a:prstGeom prst="roundRect">
            <a:avLst/>
          </a:prstGeom>
          <a:solidFill>
            <a:srgbClr val="DF9F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4400">
                <a:solidFill>
                  <a:schemeClr val="accent2">
                    <a:lumMod val="50000"/>
                  </a:schemeClr>
                </a:solidFill>
                <a:latin typeface="Cambria" panose="02040503050406030204" pitchFamily="18" charset="0"/>
                <a:ea typeface="Cambria" panose="02040503050406030204" pitchFamily="18" charset="0"/>
              </a:rPr>
              <a:t>Kết luận</a:t>
            </a:r>
            <a:endParaRPr lang="en-US" sz="4400">
              <a:solidFill>
                <a:schemeClr val="accent2">
                  <a:lumMod val="50000"/>
                </a:schemeClr>
              </a:solidFill>
              <a:latin typeface="Cambria" panose="02040503050406030204" pitchFamily="18" charset="0"/>
              <a:ea typeface="Cambria" panose="02040503050406030204" pitchFamily="18" charset="0"/>
            </a:endParaRPr>
          </a:p>
        </p:txBody>
      </p:sp>
      <p:cxnSp>
        <p:nvCxnSpPr>
          <p:cNvPr id="21" name="Connector: Curved 20">
            <a:extLst>
              <a:ext uri="{FF2B5EF4-FFF2-40B4-BE49-F238E27FC236}">
                <a16:creationId xmlns:a16="http://schemas.microsoft.com/office/drawing/2014/main" id="{F0FE1367-476C-1384-8F19-788CBF7015A8}"/>
              </a:ext>
            </a:extLst>
          </p:cNvPr>
          <p:cNvCxnSpPr>
            <a:cxnSpLocks/>
            <a:stCxn id="12" idx="0"/>
            <a:endCxn id="14" idx="0"/>
          </p:cNvCxnSpPr>
          <p:nvPr/>
        </p:nvCxnSpPr>
        <p:spPr>
          <a:xfrm rot="16200000" flipV="1">
            <a:off x="5923613" y="-120115"/>
            <a:ext cx="683443" cy="5748868"/>
          </a:xfrm>
          <a:prstGeom prst="curvedConnector3">
            <a:avLst>
              <a:gd name="adj1" fmla="val 376258"/>
            </a:avLst>
          </a:prstGeom>
          <a:ln>
            <a:solidFill>
              <a:srgbClr val="D59DC0"/>
            </a:solidFill>
          </a:ln>
        </p:spPr>
        <p:style>
          <a:lnRef idx="1">
            <a:schemeClr val="accent1"/>
          </a:lnRef>
          <a:fillRef idx="0">
            <a:schemeClr val="accent1"/>
          </a:fillRef>
          <a:effectRef idx="0">
            <a:schemeClr val="accent1"/>
          </a:effectRef>
          <a:fontRef idx="minor">
            <a:schemeClr val="tx1"/>
          </a:fontRef>
        </p:style>
      </p:cxnSp>
      <p:cxnSp>
        <p:nvCxnSpPr>
          <p:cNvPr id="26" name="Connector: Curved 25">
            <a:extLst>
              <a:ext uri="{FF2B5EF4-FFF2-40B4-BE49-F238E27FC236}">
                <a16:creationId xmlns:a16="http://schemas.microsoft.com/office/drawing/2014/main" id="{30DB86C2-C174-DD7C-EE88-10966DA32D1D}"/>
              </a:ext>
            </a:extLst>
          </p:cNvPr>
          <p:cNvCxnSpPr>
            <a:cxnSpLocks/>
            <a:stCxn id="12" idx="0"/>
            <a:endCxn id="16" idx="0"/>
          </p:cNvCxnSpPr>
          <p:nvPr/>
        </p:nvCxnSpPr>
        <p:spPr>
          <a:xfrm rot="5400000" flipH="1" flipV="1">
            <a:off x="11582103" y="-218957"/>
            <a:ext cx="872662" cy="5757332"/>
          </a:xfrm>
          <a:prstGeom prst="curvedConnector3">
            <a:avLst>
              <a:gd name="adj1" fmla="val 293072"/>
            </a:avLst>
          </a:prstGeom>
          <a:ln>
            <a:solidFill>
              <a:srgbClr val="919BCB"/>
            </a:solidFill>
          </a:ln>
        </p:spPr>
        <p:style>
          <a:lnRef idx="1">
            <a:schemeClr val="accent1"/>
          </a:lnRef>
          <a:fillRef idx="0">
            <a:schemeClr val="accent1"/>
          </a:fillRef>
          <a:effectRef idx="0">
            <a:schemeClr val="accent1"/>
          </a:effectRef>
          <a:fontRef idx="minor">
            <a:schemeClr val="tx1"/>
          </a:fontRef>
        </p:style>
      </p:cxnSp>
      <p:cxnSp>
        <p:nvCxnSpPr>
          <p:cNvPr id="39" name="Connector: Curved 38">
            <a:extLst>
              <a:ext uri="{FF2B5EF4-FFF2-40B4-BE49-F238E27FC236}">
                <a16:creationId xmlns:a16="http://schemas.microsoft.com/office/drawing/2014/main" id="{19E16D4A-2512-0FDF-0269-9C9DF8EDB38F}"/>
              </a:ext>
            </a:extLst>
          </p:cNvPr>
          <p:cNvCxnSpPr>
            <a:cxnSpLocks/>
            <a:stCxn id="12" idx="4"/>
            <a:endCxn id="17" idx="2"/>
          </p:cNvCxnSpPr>
          <p:nvPr/>
        </p:nvCxnSpPr>
        <p:spPr>
          <a:xfrm rot="16200000" flipH="1">
            <a:off x="11411687" y="4176920"/>
            <a:ext cx="1209260" cy="5753099"/>
          </a:xfrm>
          <a:prstGeom prst="curvedConnector3">
            <a:avLst>
              <a:gd name="adj1" fmla="val 242131"/>
            </a:avLst>
          </a:prstGeom>
          <a:ln>
            <a:solidFill>
              <a:srgbClr val="D59DC0"/>
            </a:solidFill>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44F70200-218F-3B48-E59F-FBFAFCD5ABCA}"/>
              </a:ext>
            </a:extLst>
          </p:cNvPr>
          <p:cNvSpPr txBox="1"/>
          <p:nvPr/>
        </p:nvSpPr>
        <p:spPr>
          <a:xfrm>
            <a:off x="6143965" y="480169"/>
            <a:ext cx="498855" cy="769441"/>
          </a:xfrm>
          <a:prstGeom prst="rect">
            <a:avLst/>
          </a:prstGeom>
          <a:noFill/>
        </p:spPr>
        <p:txBody>
          <a:bodyPr wrap="none" rtlCol="0">
            <a:spAutoFit/>
          </a:bodyPr>
          <a:lstStyle/>
          <a:p>
            <a:r>
              <a:rPr lang="vi-VN" sz="4400">
                <a:solidFill>
                  <a:schemeClr val="accent2">
                    <a:lumMod val="50000"/>
                  </a:schemeClr>
                </a:solidFill>
                <a:latin typeface="Cambria" panose="02040503050406030204" pitchFamily="18" charset="0"/>
                <a:ea typeface="Cambria" panose="02040503050406030204" pitchFamily="18" charset="0"/>
              </a:rPr>
              <a:t>1</a:t>
            </a:r>
            <a:endParaRPr lang="en-US" sz="4400">
              <a:solidFill>
                <a:schemeClr val="accent2">
                  <a:lumMod val="50000"/>
                </a:schemeClr>
              </a:solidFill>
              <a:latin typeface="Cambria" panose="02040503050406030204" pitchFamily="18" charset="0"/>
              <a:ea typeface="Cambria" panose="02040503050406030204" pitchFamily="18" charset="0"/>
            </a:endParaRPr>
          </a:p>
        </p:txBody>
      </p:sp>
      <p:sp>
        <p:nvSpPr>
          <p:cNvPr id="64" name="TextBox 63">
            <a:extLst>
              <a:ext uri="{FF2B5EF4-FFF2-40B4-BE49-F238E27FC236}">
                <a16:creationId xmlns:a16="http://schemas.microsoft.com/office/drawing/2014/main" id="{1637A1C2-A5AA-2966-D32F-E5419D7407BA}"/>
              </a:ext>
            </a:extLst>
          </p:cNvPr>
          <p:cNvSpPr txBox="1"/>
          <p:nvPr/>
        </p:nvSpPr>
        <p:spPr>
          <a:xfrm>
            <a:off x="6050303" y="8699656"/>
            <a:ext cx="497252" cy="769441"/>
          </a:xfrm>
          <a:prstGeom prst="rect">
            <a:avLst/>
          </a:prstGeom>
          <a:noFill/>
        </p:spPr>
        <p:txBody>
          <a:bodyPr wrap="none" rtlCol="0">
            <a:spAutoFit/>
          </a:bodyPr>
          <a:lstStyle/>
          <a:p>
            <a:r>
              <a:rPr lang="vi-VN" sz="4400">
                <a:solidFill>
                  <a:schemeClr val="accent1">
                    <a:lumMod val="50000"/>
                  </a:schemeClr>
                </a:solidFill>
                <a:latin typeface="Cambria" panose="02040503050406030204" pitchFamily="18" charset="0"/>
                <a:ea typeface="Cambria" panose="02040503050406030204" pitchFamily="18" charset="0"/>
              </a:rPr>
              <a:t>2</a:t>
            </a:r>
            <a:endParaRPr lang="en-US" sz="4400">
              <a:solidFill>
                <a:schemeClr val="accent1">
                  <a:lumMod val="50000"/>
                </a:schemeClr>
              </a:solidFill>
              <a:latin typeface="Cambria" panose="02040503050406030204" pitchFamily="18" charset="0"/>
              <a:ea typeface="Cambria" panose="02040503050406030204" pitchFamily="18" charset="0"/>
            </a:endParaRPr>
          </a:p>
        </p:txBody>
      </p:sp>
      <p:sp>
        <p:nvSpPr>
          <p:cNvPr id="65" name="TextBox 64">
            <a:extLst>
              <a:ext uri="{FF2B5EF4-FFF2-40B4-BE49-F238E27FC236}">
                <a16:creationId xmlns:a16="http://schemas.microsoft.com/office/drawing/2014/main" id="{F845D9ED-2A9F-29F0-E080-8367748FA1DD}"/>
              </a:ext>
            </a:extLst>
          </p:cNvPr>
          <p:cNvSpPr txBox="1"/>
          <p:nvPr/>
        </p:nvSpPr>
        <p:spPr>
          <a:xfrm>
            <a:off x="11767691" y="8701378"/>
            <a:ext cx="497252" cy="769441"/>
          </a:xfrm>
          <a:prstGeom prst="rect">
            <a:avLst/>
          </a:prstGeom>
          <a:noFill/>
        </p:spPr>
        <p:txBody>
          <a:bodyPr wrap="none" rtlCol="0">
            <a:spAutoFit/>
          </a:bodyPr>
          <a:lstStyle/>
          <a:p>
            <a:r>
              <a:rPr lang="vi-VN" sz="4400">
                <a:solidFill>
                  <a:schemeClr val="accent2">
                    <a:lumMod val="50000"/>
                  </a:schemeClr>
                </a:solidFill>
                <a:latin typeface="Cambria" panose="02040503050406030204" pitchFamily="18" charset="0"/>
                <a:ea typeface="Cambria" panose="02040503050406030204" pitchFamily="18" charset="0"/>
              </a:rPr>
              <a:t>4</a:t>
            </a:r>
            <a:endParaRPr lang="en-US" sz="4400">
              <a:solidFill>
                <a:schemeClr val="accent2">
                  <a:lumMod val="50000"/>
                </a:schemeClr>
              </a:solidFill>
              <a:latin typeface="Cambria" panose="02040503050406030204" pitchFamily="18" charset="0"/>
              <a:ea typeface="Cambria" panose="02040503050406030204" pitchFamily="18" charset="0"/>
            </a:endParaRPr>
          </a:p>
        </p:txBody>
      </p:sp>
      <p:sp>
        <p:nvSpPr>
          <p:cNvPr id="66" name="TextBox 65">
            <a:extLst>
              <a:ext uri="{FF2B5EF4-FFF2-40B4-BE49-F238E27FC236}">
                <a16:creationId xmlns:a16="http://schemas.microsoft.com/office/drawing/2014/main" id="{691DA07C-BE0F-952B-A791-28C5A174FBE4}"/>
              </a:ext>
            </a:extLst>
          </p:cNvPr>
          <p:cNvSpPr txBox="1"/>
          <p:nvPr/>
        </p:nvSpPr>
        <p:spPr>
          <a:xfrm>
            <a:off x="11767691" y="480168"/>
            <a:ext cx="497252" cy="769441"/>
          </a:xfrm>
          <a:prstGeom prst="rect">
            <a:avLst/>
          </a:prstGeom>
          <a:noFill/>
        </p:spPr>
        <p:txBody>
          <a:bodyPr wrap="none" rtlCol="0">
            <a:spAutoFit/>
          </a:bodyPr>
          <a:lstStyle/>
          <a:p>
            <a:r>
              <a:rPr lang="vi-VN" sz="4400">
                <a:solidFill>
                  <a:schemeClr val="tx2">
                    <a:lumMod val="50000"/>
                  </a:schemeClr>
                </a:solidFill>
                <a:latin typeface="Cambria" panose="02040503050406030204" pitchFamily="18" charset="0"/>
                <a:ea typeface="Cambria" panose="02040503050406030204" pitchFamily="18" charset="0"/>
              </a:rPr>
              <a:t>3</a:t>
            </a:r>
            <a:endParaRPr lang="en-US" sz="4400">
              <a:solidFill>
                <a:schemeClr val="tx2">
                  <a:lumMod val="50000"/>
                </a:schemeClr>
              </a:solidFill>
              <a:latin typeface="Cambria" panose="02040503050406030204" pitchFamily="18" charset="0"/>
              <a:ea typeface="Cambria" panose="02040503050406030204" pitchFamily="18" charset="0"/>
            </a:endParaRPr>
          </a:p>
        </p:txBody>
      </p:sp>
      <p:cxnSp>
        <p:nvCxnSpPr>
          <p:cNvPr id="71" name="Connector: Curved 70">
            <a:extLst>
              <a:ext uri="{FF2B5EF4-FFF2-40B4-BE49-F238E27FC236}">
                <a16:creationId xmlns:a16="http://schemas.microsoft.com/office/drawing/2014/main" id="{BC3168E3-12C0-4A80-8DBB-DE65BC6AACB3}"/>
              </a:ext>
            </a:extLst>
          </p:cNvPr>
          <p:cNvCxnSpPr>
            <a:cxnSpLocks/>
          </p:cNvCxnSpPr>
          <p:nvPr/>
        </p:nvCxnSpPr>
        <p:spPr>
          <a:xfrm rot="5400000">
            <a:off x="5660703" y="4196770"/>
            <a:ext cx="1209260" cy="5680075"/>
          </a:xfrm>
          <a:prstGeom prst="curvedConnector3">
            <a:avLst>
              <a:gd name="adj1" fmla="val 246077"/>
            </a:avLst>
          </a:prstGeom>
          <a:ln>
            <a:solidFill>
              <a:srgbClr val="919BCB"/>
            </a:solidFill>
          </a:ln>
        </p:spPr>
        <p:style>
          <a:lnRef idx="1">
            <a:schemeClr val="accent1"/>
          </a:lnRef>
          <a:fillRef idx="0">
            <a:schemeClr val="accent1"/>
          </a:fillRef>
          <a:effectRef idx="0">
            <a:schemeClr val="accent1"/>
          </a:effectRef>
          <a:fontRef idx="minor">
            <a:schemeClr val="tx1"/>
          </a:fontRef>
        </p:style>
      </p:cxnSp>
      <p:pic>
        <p:nvPicPr>
          <p:cNvPr id="87" name="Audio 86">
            <a:hlinkClick r:id="" action="ppaction://media"/>
            <a:extLst>
              <a:ext uri="{FF2B5EF4-FFF2-40B4-BE49-F238E27FC236}">
                <a16:creationId xmlns:a16="http://schemas.microsoft.com/office/drawing/2014/main" id="{BE8FE701-50F3-FE09-D4D8-B34D995D5117}"/>
              </a:ext>
            </a:extLst>
          </p:cNvPr>
          <p:cNvPicPr>
            <a:picLocks noChangeAspect="1"/>
          </p:cNvPicPr>
          <p:nvPr>
            <a:audioFile r:link="rId3"/>
            <p:extLst>
              <p:ext uri="{DAA4B4D4-6D71-4841-9C94-3DE7FCFB9230}">
                <p14:media xmlns:p14="http://schemas.microsoft.com/office/powerpoint/2010/main" r:embed="rId2"/>
              </p:ext>
            </p:extLst>
          </p:nvPr>
        </p:nvPicPr>
        <p:blipFill>
          <a:blip r:embed="rId10"/>
          <a:srcRect l="-262704" t="-125896" r="-262704" b="-125896"/>
          <a:stretch>
            <a:fillRect/>
          </a:stretch>
        </p:blipFill>
        <p:spPr>
          <a:xfrm>
            <a:off x="14478000" y="8143875"/>
            <a:ext cx="3048000" cy="17145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3400" advTm="19941">
        <p14:reveal/>
      </p:transition>
    </mc:Choice>
    <mc:Fallback>
      <p:transition spd="slow" advTm="1994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7"/>
                                        </p:tgtEl>
                                      </p:cBhvr>
                                    </p:cmd>
                                  </p:childTnLst>
                                </p:cTn>
                              </p:par>
                            </p:childTnLst>
                          </p:cTn>
                        </p:par>
                      </p:childTnLst>
                    </p:cTn>
                  </p:par>
                  <p:par>
                    <p:cTn id="7" fill="hold">
                      <p:stCondLst>
                        <p:cond delay="indefinite"/>
                      </p:stCondLst>
                      <p:childTnLst>
                        <p:par>
                          <p:cTn id="8" fill="hold">
                            <p:stCondLst>
                              <p:cond delay="0"/>
                            </p:stCondLst>
                            <p:childTnLst>
                              <p:par>
                                <p:cTn id="9" presetID="16" presetClass="entr" presetSubtype="21"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barn(inVertical)">
                                      <p:cBhvr>
                                        <p:cTn id="11" dur="500"/>
                                        <p:tgtEl>
                                          <p:spTgt spid="14"/>
                                        </p:tgtEl>
                                      </p:cBhvr>
                                    </p:animEffect>
                                  </p:childTnLst>
                                </p:cTn>
                              </p:par>
                              <p:par>
                                <p:cTn id="12" presetID="16" presetClass="entr" presetSubtype="21" fill="hold" nodeType="withEffect">
                                  <p:stCondLst>
                                    <p:cond delay="0"/>
                                  </p:stCondLst>
                                  <p:childTnLst>
                                    <p:set>
                                      <p:cBhvr>
                                        <p:cTn id="13" dur="1" fill="hold">
                                          <p:stCondLst>
                                            <p:cond delay="0"/>
                                          </p:stCondLst>
                                        </p:cTn>
                                        <p:tgtEl>
                                          <p:spTgt spid="21"/>
                                        </p:tgtEl>
                                        <p:attrNameLst>
                                          <p:attrName>style.visibility</p:attrName>
                                        </p:attrNameLst>
                                      </p:cBhvr>
                                      <p:to>
                                        <p:strVal val="visible"/>
                                      </p:to>
                                    </p:set>
                                    <p:animEffect transition="in" filter="barn(inVertical)">
                                      <p:cBhvr>
                                        <p:cTn id="14" dur="500"/>
                                        <p:tgtEl>
                                          <p:spTgt spid="21"/>
                                        </p:tgtEl>
                                      </p:cBhvr>
                                    </p:animEffect>
                                  </p:childTnLst>
                                </p:cTn>
                              </p:par>
                              <p:par>
                                <p:cTn id="15" presetID="16" presetClass="entr" presetSubtype="21" fill="hold" grpId="0" nodeType="withEffect">
                                  <p:stCondLst>
                                    <p:cond delay="0"/>
                                  </p:stCondLst>
                                  <p:childTnLst>
                                    <p:set>
                                      <p:cBhvr>
                                        <p:cTn id="16" dur="1" fill="hold">
                                          <p:stCondLst>
                                            <p:cond delay="0"/>
                                          </p:stCondLst>
                                        </p:cTn>
                                        <p:tgtEl>
                                          <p:spTgt spid="63"/>
                                        </p:tgtEl>
                                        <p:attrNameLst>
                                          <p:attrName>style.visibility</p:attrName>
                                        </p:attrNameLst>
                                      </p:cBhvr>
                                      <p:to>
                                        <p:strVal val="visible"/>
                                      </p:to>
                                    </p:set>
                                    <p:animEffect transition="in" filter="barn(inVertical)">
                                      <p:cBhvr>
                                        <p:cTn id="17" dur="500"/>
                                        <p:tgtEl>
                                          <p:spTgt spid="63"/>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barn(inVertical)">
                                      <p:cBhvr>
                                        <p:cTn id="22" dur="500"/>
                                        <p:tgtEl>
                                          <p:spTgt spid="15"/>
                                        </p:tgtEl>
                                      </p:cBhvr>
                                    </p:animEffect>
                                  </p:childTnLst>
                                </p:cTn>
                              </p:par>
                              <p:par>
                                <p:cTn id="23" presetID="16" presetClass="entr" presetSubtype="21" fill="hold" grpId="0" nodeType="withEffect">
                                  <p:stCondLst>
                                    <p:cond delay="0"/>
                                  </p:stCondLst>
                                  <p:childTnLst>
                                    <p:set>
                                      <p:cBhvr>
                                        <p:cTn id="24" dur="1" fill="hold">
                                          <p:stCondLst>
                                            <p:cond delay="0"/>
                                          </p:stCondLst>
                                        </p:cTn>
                                        <p:tgtEl>
                                          <p:spTgt spid="64"/>
                                        </p:tgtEl>
                                        <p:attrNameLst>
                                          <p:attrName>style.visibility</p:attrName>
                                        </p:attrNameLst>
                                      </p:cBhvr>
                                      <p:to>
                                        <p:strVal val="visible"/>
                                      </p:to>
                                    </p:set>
                                    <p:animEffect transition="in" filter="barn(inVertical)">
                                      <p:cBhvr>
                                        <p:cTn id="25" dur="500"/>
                                        <p:tgtEl>
                                          <p:spTgt spid="64"/>
                                        </p:tgtEl>
                                      </p:cBhvr>
                                    </p:animEffect>
                                  </p:childTnLst>
                                </p:cTn>
                              </p:par>
                              <p:par>
                                <p:cTn id="26" presetID="16" presetClass="entr" presetSubtype="21" fill="hold" nodeType="withEffect">
                                  <p:stCondLst>
                                    <p:cond delay="0"/>
                                  </p:stCondLst>
                                  <p:childTnLst>
                                    <p:set>
                                      <p:cBhvr>
                                        <p:cTn id="27" dur="1" fill="hold">
                                          <p:stCondLst>
                                            <p:cond delay="0"/>
                                          </p:stCondLst>
                                        </p:cTn>
                                        <p:tgtEl>
                                          <p:spTgt spid="71"/>
                                        </p:tgtEl>
                                        <p:attrNameLst>
                                          <p:attrName>style.visibility</p:attrName>
                                        </p:attrNameLst>
                                      </p:cBhvr>
                                      <p:to>
                                        <p:strVal val="visible"/>
                                      </p:to>
                                    </p:set>
                                    <p:animEffect transition="in" filter="barn(inVertical)">
                                      <p:cBhvr>
                                        <p:cTn id="28" dur="500"/>
                                        <p:tgtEl>
                                          <p:spTgt spid="71"/>
                                        </p:tgtEl>
                                      </p:cBhvr>
                                    </p:animEffect>
                                  </p:childTnLst>
                                </p:cTn>
                              </p:par>
                            </p:childTnLst>
                          </p:cTn>
                        </p:par>
                      </p:childTnLst>
                    </p:cTn>
                  </p:par>
                  <p:par>
                    <p:cTn id="29" fill="hold">
                      <p:stCondLst>
                        <p:cond delay="indefinite"/>
                      </p:stCondLst>
                      <p:childTnLst>
                        <p:par>
                          <p:cTn id="30" fill="hold">
                            <p:stCondLst>
                              <p:cond delay="0"/>
                            </p:stCondLst>
                            <p:childTnLst>
                              <p:par>
                                <p:cTn id="31" presetID="16" presetClass="entr" presetSubtype="21" fill="hold" grpId="0" nodeType="click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barn(inVertical)">
                                      <p:cBhvr>
                                        <p:cTn id="33" dur="500"/>
                                        <p:tgtEl>
                                          <p:spTgt spid="16"/>
                                        </p:tgtEl>
                                      </p:cBhvr>
                                    </p:animEffect>
                                  </p:childTnLst>
                                </p:cTn>
                              </p:par>
                              <p:par>
                                <p:cTn id="34" presetID="16" presetClass="entr" presetSubtype="21" fill="hold" grpId="0" nodeType="withEffect">
                                  <p:stCondLst>
                                    <p:cond delay="0"/>
                                  </p:stCondLst>
                                  <p:childTnLst>
                                    <p:set>
                                      <p:cBhvr>
                                        <p:cTn id="35" dur="1" fill="hold">
                                          <p:stCondLst>
                                            <p:cond delay="0"/>
                                          </p:stCondLst>
                                        </p:cTn>
                                        <p:tgtEl>
                                          <p:spTgt spid="66"/>
                                        </p:tgtEl>
                                        <p:attrNameLst>
                                          <p:attrName>style.visibility</p:attrName>
                                        </p:attrNameLst>
                                      </p:cBhvr>
                                      <p:to>
                                        <p:strVal val="visible"/>
                                      </p:to>
                                    </p:set>
                                    <p:animEffect transition="in" filter="barn(inVertical)">
                                      <p:cBhvr>
                                        <p:cTn id="36" dur="500"/>
                                        <p:tgtEl>
                                          <p:spTgt spid="66"/>
                                        </p:tgtEl>
                                      </p:cBhvr>
                                    </p:animEffect>
                                  </p:childTnLst>
                                </p:cTn>
                              </p:par>
                              <p:par>
                                <p:cTn id="37" presetID="16" presetClass="entr" presetSubtype="21" fill="hold" nodeType="withEffect">
                                  <p:stCondLst>
                                    <p:cond delay="0"/>
                                  </p:stCondLst>
                                  <p:childTnLst>
                                    <p:set>
                                      <p:cBhvr>
                                        <p:cTn id="38" dur="1" fill="hold">
                                          <p:stCondLst>
                                            <p:cond delay="0"/>
                                          </p:stCondLst>
                                        </p:cTn>
                                        <p:tgtEl>
                                          <p:spTgt spid="26"/>
                                        </p:tgtEl>
                                        <p:attrNameLst>
                                          <p:attrName>style.visibility</p:attrName>
                                        </p:attrNameLst>
                                      </p:cBhvr>
                                      <p:to>
                                        <p:strVal val="visible"/>
                                      </p:to>
                                    </p:set>
                                    <p:animEffect transition="in" filter="barn(inVertical)">
                                      <p:cBhvr>
                                        <p:cTn id="39" dur="500"/>
                                        <p:tgtEl>
                                          <p:spTgt spid="26"/>
                                        </p:tgtEl>
                                      </p:cBhvr>
                                    </p:animEffect>
                                  </p:childTnLst>
                                </p:cTn>
                              </p:par>
                            </p:childTnLst>
                          </p:cTn>
                        </p:par>
                      </p:childTnLst>
                    </p:cTn>
                  </p:par>
                  <p:par>
                    <p:cTn id="40" fill="hold">
                      <p:stCondLst>
                        <p:cond delay="indefinite"/>
                      </p:stCondLst>
                      <p:childTnLst>
                        <p:par>
                          <p:cTn id="41" fill="hold">
                            <p:stCondLst>
                              <p:cond delay="0"/>
                            </p:stCondLst>
                            <p:childTnLst>
                              <p:par>
                                <p:cTn id="42" presetID="16" presetClass="entr" presetSubtype="21" fill="hold" nodeType="clickEffect">
                                  <p:stCondLst>
                                    <p:cond delay="0"/>
                                  </p:stCondLst>
                                  <p:childTnLst>
                                    <p:set>
                                      <p:cBhvr>
                                        <p:cTn id="43" dur="1" fill="hold">
                                          <p:stCondLst>
                                            <p:cond delay="0"/>
                                          </p:stCondLst>
                                        </p:cTn>
                                        <p:tgtEl>
                                          <p:spTgt spid="39"/>
                                        </p:tgtEl>
                                        <p:attrNameLst>
                                          <p:attrName>style.visibility</p:attrName>
                                        </p:attrNameLst>
                                      </p:cBhvr>
                                      <p:to>
                                        <p:strVal val="visible"/>
                                      </p:to>
                                    </p:set>
                                    <p:animEffect transition="in" filter="barn(inVertical)">
                                      <p:cBhvr>
                                        <p:cTn id="44" dur="500"/>
                                        <p:tgtEl>
                                          <p:spTgt spid="39"/>
                                        </p:tgtEl>
                                      </p:cBhvr>
                                    </p:animEffect>
                                  </p:childTnLst>
                                </p:cTn>
                              </p:par>
                              <p:par>
                                <p:cTn id="45" presetID="16" presetClass="entr" presetSubtype="21" fill="hold" grpId="0" nodeType="withEffect">
                                  <p:stCondLst>
                                    <p:cond delay="0"/>
                                  </p:stCondLst>
                                  <p:childTnLst>
                                    <p:set>
                                      <p:cBhvr>
                                        <p:cTn id="46" dur="1" fill="hold">
                                          <p:stCondLst>
                                            <p:cond delay="0"/>
                                          </p:stCondLst>
                                        </p:cTn>
                                        <p:tgtEl>
                                          <p:spTgt spid="65"/>
                                        </p:tgtEl>
                                        <p:attrNameLst>
                                          <p:attrName>style.visibility</p:attrName>
                                        </p:attrNameLst>
                                      </p:cBhvr>
                                      <p:to>
                                        <p:strVal val="visible"/>
                                      </p:to>
                                    </p:set>
                                    <p:animEffect transition="in" filter="barn(inVertical)">
                                      <p:cBhvr>
                                        <p:cTn id="47" dur="500"/>
                                        <p:tgtEl>
                                          <p:spTgt spid="65"/>
                                        </p:tgtEl>
                                      </p:cBhvr>
                                    </p:animEffect>
                                  </p:childTnLst>
                                </p:cTn>
                              </p:par>
                              <p:par>
                                <p:cTn id="48" presetID="16" presetClass="entr" presetSubtype="21" fill="hold" grpId="0" nodeType="withEffect">
                                  <p:stCondLst>
                                    <p:cond delay="0"/>
                                  </p:stCondLst>
                                  <p:childTnLst>
                                    <p:set>
                                      <p:cBhvr>
                                        <p:cTn id="49" dur="1" fill="hold">
                                          <p:stCondLst>
                                            <p:cond delay="0"/>
                                          </p:stCondLst>
                                        </p:cTn>
                                        <p:tgtEl>
                                          <p:spTgt spid="17"/>
                                        </p:tgtEl>
                                        <p:attrNameLst>
                                          <p:attrName>style.visibility</p:attrName>
                                        </p:attrNameLst>
                                      </p:cBhvr>
                                      <p:to>
                                        <p:strVal val="visible"/>
                                      </p:to>
                                    </p:set>
                                    <p:animEffect transition="in" filter="barn(inVertical)">
                                      <p:cBhvr>
                                        <p:cTn id="5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51" fill="hold" display="0">
                  <p:stCondLst>
                    <p:cond delay="indefinite"/>
                  </p:stCondLst>
                  <p:endCondLst>
                    <p:cond evt="onStopAudio" delay="0">
                      <p:tgtEl>
                        <p:sldTgt/>
                      </p:tgtEl>
                    </p:cond>
                  </p:endCondLst>
                </p:cTn>
                <p:tgtEl>
                  <p:spTgt spid="87"/>
                </p:tgtEl>
              </p:cMediaNode>
            </p:audio>
          </p:childTnLst>
        </p:cTn>
      </p:par>
    </p:tnLst>
    <p:bldLst>
      <p:bldP spid="14" grpId="0" animBg="1"/>
      <p:bldP spid="15" grpId="0" animBg="1"/>
      <p:bldP spid="16" grpId="0" animBg="1"/>
      <p:bldP spid="17" grpId="0" animBg="1"/>
      <p:bldP spid="63" grpId="0"/>
      <p:bldP spid="64" grpId="0"/>
      <p:bldP spid="65" grpId="0"/>
      <p:bldP spid="66"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4"/>
          <p:cNvPicPr>
            <a:picLocks noChangeAspect="1"/>
          </p:cNvPicPr>
          <p:nvPr/>
        </p:nvPicPr>
        <p:blipFill>
          <a:blip r:embed="rId6"/>
          <a:srcRect/>
          <a:stretch>
            <a:fillRect/>
          </a:stretch>
        </p:blipFill>
        <p:spPr>
          <a:xfrm>
            <a:off x="12949234" y="-965481"/>
            <a:ext cx="3965639" cy="4114800"/>
          </a:xfrm>
          <a:prstGeom prst="rect">
            <a:avLst/>
          </a:prstGeom>
        </p:spPr>
      </p:pic>
      <p:pic>
        <p:nvPicPr>
          <p:cNvPr id="5" name="Picture 5"/>
          <p:cNvPicPr>
            <a:picLocks noChangeAspect="1"/>
          </p:cNvPicPr>
          <p:nvPr/>
        </p:nvPicPr>
        <p:blipFill>
          <a:blip r:embed="rId7"/>
          <a:srcRect/>
          <a:stretch>
            <a:fillRect/>
          </a:stretch>
        </p:blipFill>
        <p:spPr>
          <a:xfrm rot="-1011027">
            <a:off x="14712626" y="9317990"/>
            <a:ext cx="2855246" cy="2298473"/>
          </a:xfrm>
          <a:prstGeom prst="rect">
            <a:avLst/>
          </a:prstGeom>
        </p:spPr>
      </p:pic>
      <p:pic>
        <p:nvPicPr>
          <p:cNvPr id="8" name="Picture 8"/>
          <p:cNvPicPr>
            <a:picLocks noChangeAspect="1"/>
          </p:cNvPicPr>
          <p:nvPr/>
        </p:nvPicPr>
        <p:blipFill>
          <a:blip r:embed="rId8"/>
          <a:srcRect/>
          <a:stretch>
            <a:fillRect/>
          </a:stretch>
        </p:blipFill>
        <p:spPr>
          <a:xfrm>
            <a:off x="66675" y="57150"/>
            <a:ext cx="2923946" cy="1615480"/>
          </a:xfrm>
          <a:prstGeom prst="rect">
            <a:avLst/>
          </a:prstGeom>
        </p:spPr>
      </p:pic>
      <p:sp>
        <p:nvSpPr>
          <p:cNvPr id="2" name="TextBox 7">
            <a:extLst>
              <a:ext uri="{FF2B5EF4-FFF2-40B4-BE49-F238E27FC236}">
                <a16:creationId xmlns:a16="http://schemas.microsoft.com/office/drawing/2014/main" id="{80162D79-DC78-7D81-DA97-D7030AC7EA25}"/>
              </a:ext>
            </a:extLst>
          </p:cNvPr>
          <p:cNvSpPr txBox="1"/>
          <p:nvPr/>
        </p:nvSpPr>
        <p:spPr>
          <a:xfrm>
            <a:off x="2514600" y="282755"/>
            <a:ext cx="8296035" cy="1618328"/>
          </a:xfrm>
          <a:prstGeom prst="rect">
            <a:avLst/>
          </a:prstGeom>
        </p:spPr>
        <p:txBody>
          <a:bodyPr wrap="square" lIns="0" tIns="0" rIns="0" bIns="0" rtlCol="0" anchor="t">
            <a:spAutoFit/>
          </a:bodyPr>
          <a:lstStyle/>
          <a:p>
            <a:pPr marL="0" lvl="0" indent="0" algn="ctr">
              <a:lnSpc>
                <a:spcPct val="150000"/>
              </a:lnSpc>
              <a:spcBef>
                <a:spcPct val="0"/>
              </a:spcBef>
            </a:pPr>
            <a:r>
              <a:rPr lang="vi-VN" sz="8000">
                <a:solidFill>
                  <a:schemeClr val="tx2">
                    <a:lumMod val="50000"/>
                  </a:schemeClr>
                </a:solidFill>
                <a:latin typeface="Cambria" panose="02040503050406030204" pitchFamily="18" charset="0"/>
                <a:ea typeface="Cambria" panose="02040503050406030204" pitchFamily="18" charset="0"/>
              </a:rPr>
              <a:t>KẾT LUẬN</a:t>
            </a:r>
            <a:endParaRPr lang="en-US" sz="8000">
              <a:solidFill>
                <a:schemeClr val="tx2">
                  <a:lumMod val="50000"/>
                </a:schemeClr>
              </a:solidFill>
              <a:latin typeface="Cambria" panose="02040503050406030204" pitchFamily="18" charset="0"/>
              <a:ea typeface="Cambria" panose="02040503050406030204" pitchFamily="18" charset="0"/>
            </a:endParaRPr>
          </a:p>
        </p:txBody>
      </p:sp>
      <p:sp>
        <p:nvSpPr>
          <p:cNvPr id="3" name="TextBox 6">
            <a:extLst>
              <a:ext uri="{FF2B5EF4-FFF2-40B4-BE49-F238E27FC236}">
                <a16:creationId xmlns:a16="http://schemas.microsoft.com/office/drawing/2014/main" id="{1EABC3A9-88A4-009E-7909-68572927361A}"/>
              </a:ext>
            </a:extLst>
          </p:cNvPr>
          <p:cNvSpPr txBox="1"/>
          <p:nvPr/>
        </p:nvSpPr>
        <p:spPr>
          <a:xfrm>
            <a:off x="733530" y="2129535"/>
            <a:ext cx="10476317" cy="846642"/>
          </a:xfrm>
          <a:prstGeom prst="rect">
            <a:avLst/>
          </a:prstGeom>
        </p:spPr>
        <p:txBody>
          <a:bodyPr wrap="square" lIns="0" tIns="0" rIns="0" bIns="0" rtlCol="0" anchor="t">
            <a:spAutoFit/>
          </a:bodyPr>
          <a:lstStyle/>
          <a:p>
            <a:pPr>
              <a:lnSpc>
                <a:spcPts val="7440"/>
              </a:lnSpc>
            </a:pPr>
            <a:r>
              <a:rPr lang="vi-VN" sz="4800" spc="-93">
                <a:solidFill>
                  <a:schemeClr val="tx2">
                    <a:lumMod val="50000"/>
                  </a:schemeClr>
                </a:solidFill>
                <a:latin typeface="Cambria" panose="02040503050406030204" pitchFamily="18" charset="0"/>
                <a:ea typeface="Cambria" panose="02040503050406030204" pitchFamily="18" charset="0"/>
              </a:rPr>
              <a:t>Hướng phát triển</a:t>
            </a:r>
          </a:p>
        </p:txBody>
      </p:sp>
      <p:sp>
        <p:nvSpPr>
          <p:cNvPr id="7" name="TextBox 6">
            <a:extLst>
              <a:ext uri="{FF2B5EF4-FFF2-40B4-BE49-F238E27FC236}">
                <a16:creationId xmlns:a16="http://schemas.microsoft.com/office/drawing/2014/main" id="{D2396590-0827-5628-BDEC-2395DFC7AC45}"/>
              </a:ext>
            </a:extLst>
          </p:cNvPr>
          <p:cNvSpPr txBox="1"/>
          <p:nvPr/>
        </p:nvSpPr>
        <p:spPr>
          <a:xfrm>
            <a:off x="733530" y="3204629"/>
            <a:ext cx="16868670" cy="2748125"/>
          </a:xfrm>
          <a:prstGeom prst="rect">
            <a:avLst/>
          </a:prstGeom>
          <a:noFill/>
        </p:spPr>
        <p:txBody>
          <a:bodyPr wrap="square">
            <a:spAutoFit/>
          </a:bodyPr>
          <a:lstStyle/>
          <a:p>
            <a:pPr marL="571500" indent="-571500" algn="just">
              <a:lnSpc>
                <a:spcPct val="150000"/>
              </a:lnSpc>
              <a:buFont typeface="Wingdings" panose="05000000000000000000" pitchFamily="2" charset="2"/>
              <a:buChar char="§"/>
            </a:pPr>
            <a:r>
              <a:rPr lang="vi-VN" sz="4000">
                <a:solidFill>
                  <a:schemeClr val="accent1">
                    <a:lumMod val="50000"/>
                  </a:schemeClr>
                </a:solidFill>
                <a:latin typeface="Cambria" panose="02040503050406030204" pitchFamily="18" charset="0"/>
                <a:ea typeface="Cambria" panose="02040503050406030204" pitchFamily="18" charset="0"/>
              </a:rPr>
              <a:t>Xây dựng ứng dụng web theo hướng phức tạp để hoàn thiện hơn khi sử dụng ASP.NET Core: xây dựng các trang đăng nhập, đăng ký, đăng xuất.</a:t>
            </a:r>
          </a:p>
          <a:p>
            <a:pPr marL="571500" indent="-571500" algn="just">
              <a:lnSpc>
                <a:spcPct val="150000"/>
              </a:lnSpc>
              <a:buFont typeface="Wingdings" panose="05000000000000000000" pitchFamily="2" charset="2"/>
              <a:buChar char="§"/>
            </a:pPr>
            <a:r>
              <a:rPr lang="vi-VN" sz="4000">
                <a:solidFill>
                  <a:schemeClr val="accent1">
                    <a:lumMod val="50000"/>
                  </a:schemeClr>
                </a:solidFill>
                <a:latin typeface="Cambria" panose="02040503050406030204" pitchFamily="18" charset="0"/>
                <a:ea typeface="Cambria" panose="02040503050406030204" pitchFamily="18" charset="0"/>
              </a:rPr>
              <a:t>Xây dựng giao diện web đẹp hơn, bắt mắt hơn </a:t>
            </a:r>
          </a:p>
        </p:txBody>
      </p:sp>
      <p:pic>
        <p:nvPicPr>
          <p:cNvPr id="12" name="Audio 11">
            <a:hlinkClick r:id="" action="ppaction://media"/>
            <a:extLst>
              <a:ext uri="{FF2B5EF4-FFF2-40B4-BE49-F238E27FC236}">
                <a16:creationId xmlns:a16="http://schemas.microsoft.com/office/drawing/2014/main" id="{1ADBD89C-2A9D-9B88-0FC9-1418BF4446EF}"/>
              </a:ext>
            </a:extLst>
          </p:cNvPr>
          <p:cNvPicPr>
            <a:picLocks noChangeAspect="1"/>
          </p:cNvPicPr>
          <p:nvPr>
            <a:audioFile r:link="rId3"/>
            <p:extLst>
              <p:ext uri="{DAA4B4D4-6D71-4841-9C94-3DE7FCFB9230}">
                <p14:media xmlns:p14="http://schemas.microsoft.com/office/powerpoint/2010/main" r:embed="rId2"/>
              </p:ext>
            </p:extLst>
          </p:nvPr>
        </p:nvPicPr>
        <p:blipFill>
          <a:blip r:embed="rId9"/>
          <a:srcRect l="-262704" t="-125896" r="-262704" b="-125896"/>
          <a:stretch>
            <a:fillRect/>
          </a:stretch>
        </p:blipFill>
        <p:spPr>
          <a:xfrm>
            <a:off x="14478000" y="8143875"/>
            <a:ext cx="3048000" cy="1714500"/>
          </a:xfrm>
          <a:prstGeom prst="rect">
            <a:avLst/>
          </a:prstGeom>
        </p:spPr>
      </p:pic>
    </p:spTree>
    <p:custDataLst>
      <p:tags r:id="rId1"/>
    </p:custDataLst>
    <p:extLst>
      <p:ext uri="{BB962C8B-B14F-4D97-AF65-F5344CB8AC3E}">
        <p14:creationId xmlns:p14="http://schemas.microsoft.com/office/powerpoint/2010/main" val="3810981142"/>
      </p:ext>
    </p:extLst>
  </p:cSld>
  <p:clrMapOvr>
    <a:masterClrMapping/>
  </p:clrMapOvr>
  <mc:AlternateContent xmlns:mc="http://schemas.openxmlformats.org/markup-compatibility/2006">
    <mc:Choice xmlns:p14="http://schemas.microsoft.com/office/powerpoint/2010/main" Requires="p14">
      <p:transition spd="slow" p14:dur="1500" advTm="18539">
        <p:split orient="vert"/>
      </p:transition>
    </mc:Choice>
    <mc:Fallback>
      <p:transition spd="slow" advTm="18539">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par>
                    <p:cTn id="7" fill="hold">
                      <p:stCondLst>
                        <p:cond delay="indefinite"/>
                      </p:stCondLst>
                      <p:childTnLst>
                        <p:par>
                          <p:cTn id="8" fill="hold">
                            <p:stCondLst>
                              <p:cond delay="0"/>
                            </p:stCondLst>
                            <p:childTnLst>
                              <p:par>
                                <p:cTn id="9" presetID="2" presetClass="entr" presetSubtype="8" fill="hold" nodeType="click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 calcmode="lin" valueType="num">
                                      <p:cBhvr additive="base">
                                        <p:cTn id="11" dur="500" fill="hold"/>
                                        <p:tgtEl>
                                          <p:spTgt spid="7">
                                            <p:txEl>
                                              <p:pRg st="0" end="0"/>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7">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7">
                                            <p:txEl>
                                              <p:pRg st="1" end="1"/>
                                            </p:txEl>
                                          </p:spTgt>
                                        </p:tgtEl>
                                        <p:attrNameLst>
                                          <p:attrName>style.visibility</p:attrName>
                                        </p:attrNameLst>
                                      </p:cBhvr>
                                      <p:to>
                                        <p:strVal val="visible"/>
                                      </p:to>
                                    </p:set>
                                    <p:anim calcmode="lin" valueType="num">
                                      <p:cBhvr additive="base">
                                        <p:cTn id="17" dur="500" fill="hold"/>
                                        <p:tgtEl>
                                          <p:spTgt spid="7">
                                            <p:txEl>
                                              <p:pRg st="1" end="1"/>
                                            </p:txEl>
                                          </p:spTgt>
                                        </p:tgtEl>
                                        <p:attrNameLst>
                                          <p:attrName>ppt_x</p:attrName>
                                        </p:attrNameLst>
                                      </p:cBhvr>
                                      <p:tavLst>
                                        <p:tav tm="0">
                                          <p:val>
                                            <p:strVal val="0-#ppt_w/2"/>
                                          </p:val>
                                        </p:tav>
                                        <p:tav tm="100000">
                                          <p:val>
                                            <p:strVal val="#ppt_x"/>
                                          </p:val>
                                        </p:tav>
                                      </p:tavLst>
                                    </p:anim>
                                    <p:anim calcmode="lin" valueType="num">
                                      <p:cBhvr additive="base">
                                        <p:cTn id="18" dur="500" fill="hold"/>
                                        <p:tgtEl>
                                          <p:spTgt spid="7">
                                            <p:txEl>
                                              <p:pRg st="1" end="1"/>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9" fill="hold" display="0">
                  <p:stCondLst>
                    <p:cond delay="indefinite"/>
                  </p:stCondLst>
                  <p:endCondLst>
                    <p:cond evt="onStopAudio" delay="0">
                      <p:tgtEl>
                        <p:sldTgt/>
                      </p:tgtEl>
                    </p:cond>
                  </p:endCondLst>
                </p:cTn>
                <p:tgtEl>
                  <p:spTgt spid="12"/>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4">
            <a:lum/>
            <a:extLst>
              <a:ext uri="{96DAC541-7B7A-43D3-8B79-37D633B846F1}">
                <asvg:svgBlip xmlns:asvg="http://schemas.microsoft.com/office/drawing/2016/SVG/main" r:embed="rId5"/>
              </a:ext>
            </a:extLst>
          </a:blip>
          <a:srcRect/>
          <a:stretch>
            <a:fillRect l="-2000" t="-2000" r="-2000" b="-2000"/>
          </a:stretch>
        </a:blipFill>
        <a:effectLst/>
      </p:bgPr>
    </p:bg>
    <p:spTree>
      <p:nvGrpSpPr>
        <p:cNvPr id="1" name=""/>
        <p:cNvGrpSpPr/>
        <p:nvPr/>
      </p:nvGrpSpPr>
      <p:grpSpPr>
        <a:xfrm>
          <a:off x="0" y="0"/>
          <a:ext cx="0" cy="0"/>
          <a:chOff x="0" y="0"/>
          <a:chExt cx="0" cy="0"/>
        </a:xfrm>
      </p:grpSpPr>
      <p:pic>
        <p:nvPicPr>
          <p:cNvPr id="3" name="Picture 3"/>
          <p:cNvPicPr>
            <a:picLocks noChangeAspect="1"/>
          </p:cNvPicPr>
          <p:nvPr/>
        </p:nvPicPr>
        <p:blipFill>
          <a:blip r:embed="rId6"/>
          <a:srcRect/>
          <a:stretch>
            <a:fillRect/>
          </a:stretch>
        </p:blipFill>
        <p:spPr>
          <a:xfrm rot="-231797">
            <a:off x="16679833" y="6210839"/>
            <a:ext cx="2704753" cy="2464706"/>
          </a:xfrm>
          <a:prstGeom prst="rect">
            <a:avLst/>
          </a:prstGeom>
        </p:spPr>
      </p:pic>
      <p:pic>
        <p:nvPicPr>
          <p:cNvPr id="4" name="Picture 4"/>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935179" y="1093453"/>
            <a:ext cx="14417642" cy="8100093"/>
          </a:xfrm>
          <a:prstGeom prst="rect">
            <a:avLst/>
          </a:prstGeom>
        </p:spPr>
      </p:pic>
      <p:pic>
        <p:nvPicPr>
          <p:cNvPr id="5" name="Picture 5"/>
          <p:cNvPicPr>
            <a:picLocks noChangeAspect="1"/>
          </p:cNvPicPr>
          <p:nvPr/>
        </p:nvPicPr>
        <p:blipFill>
          <a:blip r:embed="rId9"/>
          <a:srcRect/>
          <a:stretch>
            <a:fillRect/>
          </a:stretch>
        </p:blipFill>
        <p:spPr>
          <a:xfrm rot="-4351040">
            <a:off x="-3209167" y="591262"/>
            <a:ext cx="5228300" cy="5215230"/>
          </a:xfrm>
          <a:prstGeom prst="rect">
            <a:avLst/>
          </a:prstGeom>
        </p:spPr>
      </p:pic>
      <p:pic>
        <p:nvPicPr>
          <p:cNvPr id="6" name="Picture 6"/>
          <p:cNvPicPr>
            <a:picLocks noChangeAspect="1"/>
          </p:cNvPicPr>
          <p:nvPr/>
        </p:nvPicPr>
        <p:blipFill>
          <a:blip r:embed="rId10"/>
          <a:srcRect/>
          <a:stretch>
            <a:fillRect/>
          </a:stretch>
        </p:blipFill>
        <p:spPr>
          <a:xfrm>
            <a:off x="66675" y="57150"/>
            <a:ext cx="2923946" cy="1615480"/>
          </a:xfrm>
          <a:prstGeom prst="rect">
            <a:avLst/>
          </a:prstGeom>
        </p:spPr>
      </p:pic>
      <p:pic>
        <p:nvPicPr>
          <p:cNvPr id="7" name="Picture 7"/>
          <p:cNvPicPr>
            <a:picLocks noChangeAspect="1"/>
          </p:cNvPicPr>
          <p:nvPr/>
        </p:nvPicPr>
        <p:blipFill>
          <a:blip r:embed="rId11"/>
          <a:srcRect t="2594" b="2594"/>
          <a:stretch>
            <a:fillRect/>
          </a:stretch>
        </p:blipFill>
        <p:spPr>
          <a:xfrm>
            <a:off x="-1707540" y="7928676"/>
            <a:ext cx="5299422" cy="4716647"/>
          </a:xfrm>
          <a:prstGeom prst="rect">
            <a:avLst/>
          </a:prstGeom>
        </p:spPr>
      </p:pic>
      <p:pic>
        <p:nvPicPr>
          <p:cNvPr id="8" name="Picture 8"/>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rot="872036">
            <a:off x="13162788" y="6945647"/>
            <a:ext cx="2683056" cy="3048928"/>
          </a:xfrm>
          <a:prstGeom prst="rect">
            <a:avLst/>
          </a:prstGeom>
        </p:spPr>
      </p:pic>
      <p:pic>
        <p:nvPicPr>
          <p:cNvPr id="10" name="Audio 9">
            <a:hlinkClick r:id="" action="ppaction://media"/>
            <a:extLst>
              <a:ext uri="{FF2B5EF4-FFF2-40B4-BE49-F238E27FC236}">
                <a16:creationId xmlns:a16="http://schemas.microsoft.com/office/drawing/2014/main" id="{FAE69A2E-52F8-B308-0569-B05DCB3D7550}"/>
              </a:ext>
            </a:extLst>
          </p:cNvPr>
          <p:cNvPicPr>
            <a:picLocks noChangeAspect="1"/>
          </p:cNvPicPr>
          <p:nvPr>
            <a:audioFile r:link="rId2"/>
            <p:extLst>
              <p:ext uri="{DAA4B4D4-6D71-4841-9C94-3DE7FCFB9230}">
                <p14:media xmlns:p14="http://schemas.microsoft.com/office/powerpoint/2010/main" r:embed="rId1"/>
              </p:ext>
            </p:extLst>
          </p:nvPr>
        </p:nvPicPr>
        <p:blipFill>
          <a:blip r:embed="rId14"/>
          <a:srcRect l="-262704" t="-125896" r="-262704" b="-125896"/>
          <a:stretch>
            <a:fillRect/>
          </a:stretch>
        </p:blipFill>
        <p:spPr>
          <a:xfrm>
            <a:off x="14478000" y="8143875"/>
            <a:ext cx="3048000" cy="17145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6869"/>
    </mc:Choice>
    <mc:Fallback>
      <p:transition spd="slow" advTm="686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p:nvPr/>
        </p:nvSpPr>
        <p:spPr>
          <a:xfrm>
            <a:off x="1028700" y="2922270"/>
            <a:ext cx="4641017" cy="1943100"/>
          </a:xfrm>
          <a:custGeom>
            <a:avLst/>
            <a:gdLst/>
            <a:ahLst/>
            <a:cxnLst/>
            <a:rect l="l" t="t" r="r" b="b"/>
            <a:pathLst>
              <a:path w="3501250" h="1465903">
                <a:moveTo>
                  <a:pt x="50045" y="0"/>
                </a:moveTo>
                <a:lnTo>
                  <a:pt x="3451205" y="0"/>
                </a:lnTo>
                <a:cubicBezTo>
                  <a:pt x="3478844" y="0"/>
                  <a:pt x="3501250" y="22406"/>
                  <a:pt x="3501250" y="50045"/>
                </a:cubicBezTo>
                <a:lnTo>
                  <a:pt x="3501250" y="1415858"/>
                </a:lnTo>
                <a:cubicBezTo>
                  <a:pt x="3501250" y="1429131"/>
                  <a:pt x="3495977" y="1441860"/>
                  <a:pt x="3486592" y="1451245"/>
                </a:cubicBezTo>
                <a:cubicBezTo>
                  <a:pt x="3477207" y="1460630"/>
                  <a:pt x="3464478" y="1465903"/>
                  <a:pt x="3451205" y="1465903"/>
                </a:cubicBezTo>
                <a:lnTo>
                  <a:pt x="50045" y="1465903"/>
                </a:lnTo>
                <a:cubicBezTo>
                  <a:pt x="36772" y="1465903"/>
                  <a:pt x="24043" y="1460630"/>
                  <a:pt x="14658" y="1451245"/>
                </a:cubicBezTo>
                <a:cubicBezTo>
                  <a:pt x="5273" y="1441860"/>
                  <a:pt x="0" y="1429131"/>
                  <a:pt x="0" y="1415858"/>
                </a:cubicBezTo>
                <a:lnTo>
                  <a:pt x="0" y="50045"/>
                </a:lnTo>
                <a:cubicBezTo>
                  <a:pt x="0" y="36772"/>
                  <a:pt x="5273" y="24043"/>
                  <a:pt x="14658" y="14658"/>
                </a:cubicBezTo>
                <a:cubicBezTo>
                  <a:pt x="24043" y="5273"/>
                  <a:pt x="36772" y="0"/>
                  <a:pt x="50045" y="0"/>
                </a:cubicBezTo>
                <a:close/>
              </a:path>
            </a:pathLst>
          </a:custGeom>
          <a:solidFill>
            <a:srgbClr val="FFFFFF"/>
          </a:solidFill>
          <a:ln>
            <a:noFill/>
          </a:ln>
        </p:spPr>
      </p:sp>
      <p:pic>
        <p:nvPicPr>
          <p:cNvPr id="5" name="Picture 5"/>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20133"/>
          <a:stretch>
            <a:fillRect/>
          </a:stretch>
        </p:blipFill>
        <p:spPr>
          <a:xfrm rot="-5400000">
            <a:off x="-1087968" y="1004574"/>
            <a:ext cx="10387396" cy="8296034"/>
          </a:xfrm>
          <a:prstGeom prst="rect">
            <a:avLst/>
          </a:prstGeom>
        </p:spPr>
      </p:pic>
      <p:pic>
        <p:nvPicPr>
          <p:cNvPr id="6" name="Picture 6"/>
          <p:cNvPicPr>
            <a:picLocks noChangeAspect="1"/>
          </p:cNvPicPr>
          <p:nvPr/>
        </p:nvPicPr>
        <p:blipFill>
          <a:blip r:embed="rId7"/>
          <a:srcRect/>
          <a:stretch>
            <a:fillRect/>
          </a:stretch>
        </p:blipFill>
        <p:spPr>
          <a:xfrm rot="1582624">
            <a:off x="-1256034" y="7558255"/>
            <a:ext cx="4753728" cy="2798757"/>
          </a:xfrm>
          <a:prstGeom prst="rect">
            <a:avLst/>
          </a:prstGeom>
        </p:spPr>
      </p:pic>
      <p:sp>
        <p:nvSpPr>
          <p:cNvPr id="7" name="TextBox 7"/>
          <p:cNvSpPr txBox="1"/>
          <p:nvPr/>
        </p:nvSpPr>
        <p:spPr>
          <a:xfrm>
            <a:off x="-42288" y="4056206"/>
            <a:ext cx="8296035" cy="1618328"/>
          </a:xfrm>
          <a:prstGeom prst="rect">
            <a:avLst/>
          </a:prstGeom>
        </p:spPr>
        <p:txBody>
          <a:bodyPr wrap="square" lIns="0" tIns="0" rIns="0" bIns="0" rtlCol="0" anchor="t">
            <a:spAutoFit/>
          </a:bodyPr>
          <a:lstStyle/>
          <a:p>
            <a:pPr marL="0" lvl="0" indent="0" algn="ctr">
              <a:lnSpc>
                <a:spcPct val="150000"/>
              </a:lnSpc>
              <a:spcBef>
                <a:spcPct val="0"/>
              </a:spcBef>
            </a:pPr>
            <a:r>
              <a:rPr lang="vi-VN" sz="8000">
                <a:solidFill>
                  <a:srgbClr val="FFFFFF"/>
                </a:solidFill>
                <a:latin typeface="Cambria" panose="02040503050406030204" pitchFamily="18" charset="0"/>
                <a:ea typeface="Cambria" panose="02040503050406030204" pitchFamily="18" charset="0"/>
              </a:rPr>
              <a:t>MÔ HÌNH MVC</a:t>
            </a:r>
            <a:endParaRPr lang="en-US" sz="8000">
              <a:solidFill>
                <a:srgbClr val="FFFFFF"/>
              </a:solidFill>
              <a:latin typeface="Cambria" panose="02040503050406030204" pitchFamily="18" charset="0"/>
              <a:ea typeface="Cambria" panose="02040503050406030204" pitchFamily="18" charset="0"/>
            </a:endParaRPr>
          </a:p>
        </p:txBody>
      </p:sp>
      <p:pic>
        <p:nvPicPr>
          <p:cNvPr id="8" name="Picture 8"/>
          <p:cNvPicPr>
            <a:picLocks noChangeAspect="1"/>
          </p:cNvPicPr>
          <p:nvPr/>
        </p:nvPicPr>
        <p:blipFill>
          <a:blip r:embed="rId8"/>
          <a:srcRect/>
          <a:stretch>
            <a:fillRect/>
          </a:stretch>
        </p:blipFill>
        <p:spPr>
          <a:xfrm rot="16200000">
            <a:off x="15376127" y="7368484"/>
            <a:ext cx="2296443" cy="3178297"/>
          </a:xfrm>
          <a:prstGeom prst="rect">
            <a:avLst/>
          </a:prstGeom>
        </p:spPr>
      </p:pic>
      <p:pic>
        <p:nvPicPr>
          <p:cNvPr id="27" name="Picture 27"/>
          <p:cNvPicPr>
            <a:picLocks noChangeAspect="1"/>
          </p:cNvPicPr>
          <p:nvPr/>
        </p:nvPicPr>
        <p:blipFill>
          <a:blip r:embed="rId9"/>
          <a:srcRect/>
          <a:stretch>
            <a:fillRect/>
          </a:stretch>
        </p:blipFill>
        <p:spPr>
          <a:xfrm>
            <a:off x="66675" y="57150"/>
            <a:ext cx="2923946" cy="1615480"/>
          </a:xfrm>
          <a:prstGeom prst="rect">
            <a:avLst/>
          </a:prstGeom>
        </p:spPr>
      </p:pic>
      <p:sp>
        <p:nvSpPr>
          <p:cNvPr id="29" name="TextBox 28">
            <a:extLst>
              <a:ext uri="{FF2B5EF4-FFF2-40B4-BE49-F238E27FC236}">
                <a16:creationId xmlns:a16="http://schemas.microsoft.com/office/drawing/2014/main" id="{553D8B64-6ECB-9F83-09F1-EC761A9A9D2E}"/>
              </a:ext>
            </a:extLst>
          </p:cNvPr>
          <p:cNvSpPr txBox="1"/>
          <p:nvPr/>
        </p:nvSpPr>
        <p:spPr>
          <a:xfrm>
            <a:off x="8601740" y="2494024"/>
            <a:ext cx="9686260" cy="5298951"/>
          </a:xfrm>
          <a:prstGeom prst="rect">
            <a:avLst/>
          </a:prstGeom>
          <a:noFill/>
        </p:spPr>
        <p:txBody>
          <a:bodyPr wrap="square">
            <a:spAutoFit/>
          </a:bodyPr>
          <a:lstStyle/>
          <a:p>
            <a:pPr>
              <a:lnSpc>
                <a:spcPct val="200000"/>
              </a:lnSpc>
            </a:pPr>
            <a:r>
              <a:rPr lang="vi-VN" sz="4400">
                <a:solidFill>
                  <a:schemeClr val="tx2">
                    <a:lumMod val="50000"/>
                  </a:schemeClr>
                </a:solidFill>
                <a:effectLst/>
                <a:latin typeface="Cambria" panose="02040503050406030204" pitchFamily="18" charset="0"/>
                <a:ea typeface="Cambria" panose="02040503050406030204" pitchFamily="18" charset="0"/>
              </a:rPr>
              <a:t>Khái niệm</a:t>
            </a:r>
            <a:endParaRPr lang="en-US" sz="4400">
              <a:solidFill>
                <a:schemeClr val="tx2">
                  <a:lumMod val="50000"/>
                </a:schemeClr>
              </a:solidFill>
              <a:effectLst/>
              <a:latin typeface="Cambria" panose="02040503050406030204" pitchFamily="18" charset="0"/>
              <a:ea typeface="Cambria" panose="02040503050406030204" pitchFamily="18" charset="0"/>
            </a:endParaRPr>
          </a:p>
          <a:p>
            <a:pPr>
              <a:lnSpc>
                <a:spcPct val="200000"/>
              </a:lnSpc>
            </a:pPr>
            <a:r>
              <a:rPr lang="vi-VN" sz="4400">
                <a:solidFill>
                  <a:schemeClr val="tx2">
                    <a:lumMod val="50000"/>
                  </a:schemeClr>
                </a:solidFill>
                <a:latin typeface="Cambria" panose="02040503050406030204" pitchFamily="18" charset="0"/>
                <a:ea typeface="Cambria" panose="02040503050406030204" pitchFamily="18" charset="0"/>
              </a:rPr>
              <a:t>Các t</a:t>
            </a:r>
            <a:r>
              <a:rPr lang="vi-VN" sz="4400">
                <a:solidFill>
                  <a:schemeClr val="tx2">
                    <a:lumMod val="50000"/>
                  </a:schemeClr>
                </a:solidFill>
                <a:effectLst/>
                <a:latin typeface="Cambria" panose="02040503050406030204" pitchFamily="18" charset="0"/>
                <a:ea typeface="Cambria" panose="02040503050406030204" pitchFamily="18" charset="0"/>
              </a:rPr>
              <a:t>hành phần</a:t>
            </a:r>
            <a:endParaRPr lang="en-US" sz="4400">
              <a:solidFill>
                <a:schemeClr val="tx2">
                  <a:lumMod val="50000"/>
                </a:schemeClr>
              </a:solidFill>
              <a:effectLst/>
              <a:latin typeface="Cambria" panose="02040503050406030204" pitchFamily="18" charset="0"/>
              <a:ea typeface="Cambria" panose="02040503050406030204" pitchFamily="18" charset="0"/>
            </a:endParaRPr>
          </a:p>
          <a:p>
            <a:pPr>
              <a:lnSpc>
                <a:spcPct val="200000"/>
              </a:lnSpc>
            </a:pPr>
            <a:r>
              <a:rPr lang="vi-VN" sz="4400">
                <a:solidFill>
                  <a:schemeClr val="tx2">
                    <a:lumMod val="50000"/>
                  </a:schemeClr>
                </a:solidFill>
                <a:effectLst/>
                <a:latin typeface="Cambria" panose="02040503050406030204" pitchFamily="18" charset="0"/>
                <a:ea typeface="Cambria" panose="02040503050406030204" pitchFamily="18" charset="0"/>
              </a:rPr>
              <a:t>Luồng xử lý</a:t>
            </a:r>
            <a:endParaRPr lang="en-US" sz="4400">
              <a:solidFill>
                <a:schemeClr val="tx2">
                  <a:lumMod val="50000"/>
                </a:schemeClr>
              </a:solidFill>
              <a:latin typeface="Cambria" panose="02040503050406030204" pitchFamily="18" charset="0"/>
              <a:ea typeface="Cambria" panose="02040503050406030204" pitchFamily="18" charset="0"/>
            </a:endParaRPr>
          </a:p>
          <a:p>
            <a:pPr>
              <a:lnSpc>
                <a:spcPct val="200000"/>
              </a:lnSpc>
            </a:pPr>
            <a:r>
              <a:rPr lang="vi-VN" sz="4400">
                <a:solidFill>
                  <a:schemeClr val="tx2">
                    <a:lumMod val="50000"/>
                  </a:schemeClr>
                </a:solidFill>
                <a:effectLst/>
                <a:latin typeface="Cambria" panose="02040503050406030204" pitchFamily="18" charset="0"/>
                <a:ea typeface="Cambria" panose="02040503050406030204" pitchFamily="18" charset="0"/>
              </a:rPr>
              <a:t>Ưu  điểm và nhược điểm</a:t>
            </a:r>
            <a:endParaRPr lang="en-US" sz="4400">
              <a:solidFill>
                <a:schemeClr val="tx2">
                  <a:lumMod val="50000"/>
                </a:schemeClr>
              </a:solidFill>
              <a:effectLst/>
              <a:latin typeface="Cambria" panose="02040503050406030204" pitchFamily="18" charset="0"/>
              <a:ea typeface="Cambria" panose="02040503050406030204" pitchFamily="18" charset="0"/>
            </a:endParaRPr>
          </a:p>
        </p:txBody>
      </p:sp>
      <p:pic>
        <p:nvPicPr>
          <p:cNvPr id="30" name="Picture 4">
            <a:extLst>
              <a:ext uri="{FF2B5EF4-FFF2-40B4-BE49-F238E27FC236}">
                <a16:creationId xmlns:a16="http://schemas.microsoft.com/office/drawing/2014/main" id="{26F834A9-1BDB-FD74-0263-7036C4F8E641}"/>
              </a:ext>
            </a:extLst>
          </p:cNvPr>
          <p:cNvPicPr>
            <a:picLocks noChangeAspect="1"/>
          </p:cNvPicPr>
          <p:nvPr/>
        </p:nvPicPr>
        <p:blipFill>
          <a:blip r:embed="rId10"/>
          <a:srcRect/>
          <a:stretch>
            <a:fillRect/>
          </a:stretch>
        </p:blipFill>
        <p:spPr>
          <a:xfrm>
            <a:off x="13639800" y="600493"/>
            <a:ext cx="3751824" cy="3714306"/>
          </a:xfrm>
          <a:prstGeom prst="rect">
            <a:avLst/>
          </a:prstGeom>
        </p:spPr>
      </p:pic>
      <p:pic>
        <p:nvPicPr>
          <p:cNvPr id="41" name="Audio 40">
            <a:hlinkClick r:id="" action="ppaction://media"/>
            <a:extLst>
              <a:ext uri="{FF2B5EF4-FFF2-40B4-BE49-F238E27FC236}">
                <a16:creationId xmlns:a16="http://schemas.microsoft.com/office/drawing/2014/main" id="{98A09A48-5EAE-D58B-173F-B560BA6326DF}"/>
              </a:ext>
            </a:extLst>
          </p:cNvPr>
          <p:cNvPicPr>
            <a:picLocks noChangeAspect="1"/>
          </p:cNvPicPr>
          <p:nvPr>
            <a:audioFile r:link="rId3"/>
            <p:extLst>
              <p:ext uri="{DAA4B4D4-6D71-4841-9C94-3DE7FCFB9230}">
                <p14:media xmlns:p14="http://schemas.microsoft.com/office/powerpoint/2010/main" r:embed="rId2"/>
              </p:ext>
            </p:extLst>
          </p:nvPr>
        </p:nvPicPr>
        <p:blipFill>
          <a:blip r:embed="rId11"/>
          <a:srcRect l="-262704" t="-125896" r="-262704" b="-125896"/>
          <a:stretch>
            <a:fillRect/>
          </a:stretch>
        </p:blipFill>
        <p:spPr>
          <a:xfrm>
            <a:off x="14478000" y="8143875"/>
            <a:ext cx="3048000" cy="17145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1500" advTm="17030">
        <p:split orient="vert"/>
      </p:transition>
    </mc:Choice>
    <mc:Fallback>
      <p:transition spd="slow" advTm="1703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1"/>
                                        </p:tgtEl>
                                      </p:cBhvr>
                                    </p:cmd>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nodeType="clickEffect">
                                  <p:stCondLst>
                                    <p:cond delay="0"/>
                                  </p:stCondLst>
                                  <p:childTnLst>
                                    <p:set>
                                      <p:cBhvr>
                                        <p:cTn id="10" dur="1" fill="hold">
                                          <p:stCondLst>
                                            <p:cond delay="0"/>
                                          </p:stCondLst>
                                        </p:cTn>
                                        <p:tgtEl>
                                          <p:spTgt spid="29">
                                            <p:txEl>
                                              <p:pRg st="0" end="0"/>
                                            </p:txEl>
                                          </p:spTgt>
                                        </p:tgtEl>
                                        <p:attrNameLst>
                                          <p:attrName>style.visibility</p:attrName>
                                        </p:attrNameLst>
                                      </p:cBhvr>
                                      <p:to>
                                        <p:strVal val="visible"/>
                                      </p:to>
                                    </p:set>
                                    <p:animEffect transition="in" filter="fade">
                                      <p:cBhvr>
                                        <p:cTn id="11" dur="1000"/>
                                        <p:tgtEl>
                                          <p:spTgt spid="29">
                                            <p:txEl>
                                              <p:pRg st="0" end="0"/>
                                            </p:txEl>
                                          </p:spTgt>
                                        </p:tgtEl>
                                      </p:cBhvr>
                                    </p:animEffect>
                                    <p:anim calcmode="lin" valueType="num">
                                      <p:cBhvr>
                                        <p:cTn id="12" dur="1000" fill="hold"/>
                                        <p:tgtEl>
                                          <p:spTgt spid="29">
                                            <p:txEl>
                                              <p:pRg st="0" end="0"/>
                                            </p:txEl>
                                          </p:spTgt>
                                        </p:tgtEl>
                                        <p:attrNameLst>
                                          <p:attrName>ppt_x</p:attrName>
                                        </p:attrNameLst>
                                      </p:cBhvr>
                                      <p:tavLst>
                                        <p:tav tm="0">
                                          <p:val>
                                            <p:strVal val="#ppt_x"/>
                                          </p:val>
                                        </p:tav>
                                        <p:tav tm="100000">
                                          <p:val>
                                            <p:strVal val="#ppt_x"/>
                                          </p:val>
                                        </p:tav>
                                      </p:tavLst>
                                    </p:anim>
                                    <p:anim calcmode="lin" valueType="num">
                                      <p:cBhvr>
                                        <p:cTn id="13" dur="1000" fill="hold"/>
                                        <p:tgtEl>
                                          <p:spTgt spid="29">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nodeType="clickEffect">
                                  <p:stCondLst>
                                    <p:cond delay="0"/>
                                  </p:stCondLst>
                                  <p:childTnLst>
                                    <p:set>
                                      <p:cBhvr>
                                        <p:cTn id="17" dur="1" fill="hold">
                                          <p:stCondLst>
                                            <p:cond delay="0"/>
                                          </p:stCondLst>
                                        </p:cTn>
                                        <p:tgtEl>
                                          <p:spTgt spid="29">
                                            <p:txEl>
                                              <p:pRg st="1" end="1"/>
                                            </p:txEl>
                                          </p:spTgt>
                                        </p:tgtEl>
                                        <p:attrNameLst>
                                          <p:attrName>style.visibility</p:attrName>
                                        </p:attrNameLst>
                                      </p:cBhvr>
                                      <p:to>
                                        <p:strVal val="visible"/>
                                      </p:to>
                                    </p:set>
                                    <p:animEffect transition="in" filter="fade">
                                      <p:cBhvr>
                                        <p:cTn id="18" dur="1000"/>
                                        <p:tgtEl>
                                          <p:spTgt spid="29">
                                            <p:txEl>
                                              <p:pRg st="1" end="1"/>
                                            </p:txEl>
                                          </p:spTgt>
                                        </p:tgtEl>
                                      </p:cBhvr>
                                    </p:animEffect>
                                    <p:anim calcmode="lin" valueType="num">
                                      <p:cBhvr>
                                        <p:cTn id="19" dur="1000" fill="hold"/>
                                        <p:tgtEl>
                                          <p:spTgt spid="29">
                                            <p:txEl>
                                              <p:pRg st="1" end="1"/>
                                            </p:txEl>
                                          </p:spTgt>
                                        </p:tgtEl>
                                        <p:attrNameLst>
                                          <p:attrName>ppt_x</p:attrName>
                                        </p:attrNameLst>
                                      </p:cBhvr>
                                      <p:tavLst>
                                        <p:tav tm="0">
                                          <p:val>
                                            <p:strVal val="#ppt_x"/>
                                          </p:val>
                                        </p:tav>
                                        <p:tav tm="100000">
                                          <p:val>
                                            <p:strVal val="#ppt_x"/>
                                          </p:val>
                                        </p:tav>
                                      </p:tavLst>
                                    </p:anim>
                                    <p:anim calcmode="lin" valueType="num">
                                      <p:cBhvr>
                                        <p:cTn id="20" dur="1000" fill="hold"/>
                                        <p:tgtEl>
                                          <p:spTgt spid="29">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nodeType="clickEffect">
                                  <p:stCondLst>
                                    <p:cond delay="0"/>
                                  </p:stCondLst>
                                  <p:childTnLst>
                                    <p:set>
                                      <p:cBhvr>
                                        <p:cTn id="24" dur="1" fill="hold">
                                          <p:stCondLst>
                                            <p:cond delay="0"/>
                                          </p:stCondLst>
                                        </p:cTn>
                                        <p:tgtEl>
                                          <p:spTgt spid="29">
                                            <p:txEl>
                                              <p:pRg st="2" end="2"/>
                                            </p:txEl>
                                          </p:spTgt>
                                        </p:tgtEl>
                                        <p:attrNameLst>
                                          <p:attrName>style.visibility</p:attrName>
                                        </p:attrNameLst>
                                      </p:cBhvr>
                                      <p:to>
                                        <p:strVal val="visible"/>
                                      </p:to>
                                    </p:set>
                                    <p:animEffect transition="in" filter="fade">
                                      <p:cBhvr>
                                        <p:cTn id="25" dur="1000"/>
                                        <p:tgtEl>
                                          <p:spTgt spid="29">
                                            <p:txEl>
                                              <p:pRg st="2" end="2"/>
                                            </p:txEl>
                                          </p:spTgt>
                                        </p:tgtEl>
                                      </p:cBhvr>
                                    </p:animEffect>
                                    <p:anim calcmode="lin" valueType="num">
                                      <p:cBhvr>
                                        <p:cTn id="26" dur="1000" fill="hold"/>
                                        <p:tgtEl>
                                          <p:spTgt spid="29">
                                            <p:txEl>
                                              <p:pRg st="2" end="2"/>
                                            </p:txEl>
                                          </p:spTgt>
                                        </p:tgtEl>
                                        <p:attrNameLst>
                                          <p:attrName>ppt_x</p:attrName>
                                        </p:attrNameLst>
                                      </p:cBhvr>
                                      <p:tavLst>
                                        <p:tav tm="0">
                                          <p:val>
                                            <p:strVal val="#ppt_x"/>
                                          </p:val>
                                        </p:tav>
                                        <p:tav tm="100000">
                                          <p:val>
                                            <p:strVal val="#ppt_x"/>
                                          </p:val>
                                        </p:tav>
                                      </p:tavLst>
                                    </p:anim>
                                    <p:anim calcmode="lin" valueType="num">
                                      <p:cBhvr>
                                        <p:cTn id="27" dur="1000" fill="hold"/>
                                        <p:tgtEl>
                                          <p:spTgt spid="29">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nodeType="clickEffect">
                                  <p:stCondLst>
                                    <p:cond delay="0"/>
                                  </p:stCondLst>
                                  <p:childTnLst>
                                    <p:set>
                                      <p:cBhvr>
                                        <p:cTn id="31" dur="1" fill="hold">
                                          <p:stCondLst>
                                            <p:cond delay="0"/>
                                          </p:stCondLst>
                                        </p:cTn>
                                        <p:tgtEl>
                                          <p:spTgt spid="29">
                                            <p:txEl>
                                              <p:pRg st="3" end="3"/>
                                            </p:txEl>
                                          </p:spTgt>
                                        </p:tgtEl>
                                        <p:attrNameLst>
                                          <p:attrName>style.visibility</p:attrName>
                                        </p:attrNameLst>
                                      </p:cBhvr>
                                      <p:to>
                                        <p:strVal val="visible"/>
                                      </p:to>
                                    </p:set>
                                    <p:animEffect transition="in" filter="fade">
                                      <p:cBhvr>
                                        <p:cTn id="32" dur="1000"/>
                                        <p:tgtEl>
                                          <p:spTgt spid="29">
                                            <p:txEl>
                                              <p:pRg st="3" end="3"/>
                                            </p:txEl>
                                          </p:spTgt>
                                        </p:tgtEl>
                                      </p:cBhvr>
                                    </p:animEffect>
                                    <p:anim calcmode="lin" valueType="num">
                                      <p:cBhvr>
                                        <p:cTn id="33" dur="1000" fill="hold"/>
                                        <p:tgtEl>
                                          <p:spTgt spid="29">
                                            <p:txEl>
                                              <p:pRg st="3" end="3"/>
                                            </p:txEl>
                                          </p:spTgt>
                                        </p:tgtEl>
                                        <p:attrNameLst>
                                          <p:attrName>ppt_x</p:attrName>
                                        </p:attrNameLst>
                                      </p:cBhvr>
                                      <p:tavLst>
                                        <p:tav tm="0">
                                          <p:val>
                                            <p:strVal val="#ppt_x"/>
                                          </p:val>
                                        </p:tav>
                                        <p:tav tm="100000">
                                          <p:val>
                                            <p:strVal val="#ppt_x"/>
                                          </p:val>
                                        </p:tav>
                                      </p:tavLst>
                                    </p:anim>
                                    <p:anim calcmode="lin" valueType="num">
                                      <p:cBhvr>
                                        <p:cTn id="34" dur="1000" fill="hold"/>
                                        <p:tgtEl>
                                          <p:spTgt spid="29">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5" fill="hold" display="0">
                  <p:stCondLst>
                    <p:cond delay="indefinite"/>
                  </p:stCondLst>
                  <p:endCondLst>
                    <p:cond evt="onStopAudio" delay="0">
                      <p:tgtEl>
                        <p:sldTgt/>
                      </p:tgtEl>
                    </p:cond>
                  </p:endCondLst>
                </p:cTn>
                <p:tgtEl>
                  <p:spTgt spid="41"/>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p:cNvPicPr>
            <a:picLocks noChangeAspect="1"/>
          </p:cNvPicPr>
          <p:nvPr/>
        </p:nvPicPr>
        <p:blipFill>
          <a:blip r:embed="rId5"/>
          <a:srcRect/>
          <a:stretch>
            <a:fillRect/>
          </a:stretch>
        </p:blipFill>
        <p:spPr>
          <a:xfrm>
            <a:off x="1066493" y="7152339"/>
            <a:ext cx="2896213" cy="2892593"/>
          </a:xfrm>
          <a:prstGeom prst="rect">
            <a:avLst/>
          </a:prstGeom>
        </p:spPr>
      </p:pic>
      <p:pic>
        <p:nvPicPr>
          <p:cNvPr id="5" name="Picture 5"/>
          <p:cNvPicPr>
            <a:picLocks noChangeAspect="1"/>
          </p:cNvPicPr>
          <p:nvPr/>
        </p:nvPicPr>
        <p:blipFill>
          <a:blip r:embed="rId6"/>
          <a:srcRect/>
          <a:stretch>
            <a:fillRect/>
          </a:stretch>
        </p:blipFill>
        <p:spPr>
          <a:xfrm>
            <a:off x="14627744" y="-572675"/>
            <a:ext cx="3660256" cy="3651105"/>
          </a:xfrm>
          <a:prstGeom prst="rect">
            <a:avLst/>
          </a:prstGeom>
        </p:spPr>
      </p:pic>
      <p:sp>
        <p:nvSpPr>
          <p:cNvPr id="6" name="TextBox 6"/>
          <p:cNvSpPr txBox="1"/>
          <p:nvPr/>
        </p:nvSpPr>
        <p:spPr>
          <a:xfrm>
            <a:off x="733530" y="2129535"/>
            <a:ext cx="10476317" cy="846642"/>
          </a:xfrm>
          <a:prstGeom prst="rect">
            <a:avLst/>
          </a:prstGeom>
        </p:spPr>
        <p:txBody>
          <a:bodyPr lIns="0" tIns="0" rIns="0" bIns="0" rtlCol="0" anchor="t">
            <a:spAutoFit/>
          </a:bodyPr>
          <a:lstStyle/>
          <a:p>
            <a:pPr>
              <a:lnSpc>
                <a:spcPts val="7440"/>
              </a:lnSpc>
            </a:pPr>
            <a:r>
              <a:rPr lang="vi-VN" sz="4800" spc="-93">
                <a:solidFill>
                  <a:schemeClr val="tx2">
                    <a:lumMod val="50000"/>
                  </a:schemeClr>
                </a:solidFill>
                <a:latin typeface="Cambria" panose="02040503050406030204" pitchFamily="18" charset="0"/>
                <a:ea typeface="Cambria" panose="02040503050406030204" pitchFamily="18" charset="0"/>
              </a:rPr>
              <a:t>Khái niệm</a:t>
            </a:r>
            <a:endParaRPr lang="en-US" sz="4800" spc="-93">
              <a:solidFill>
                <a:schemeClr val="tx2">
                  <a:lumMod val="50000"/>
                </a:schemeClr>
              </a:solidFill>
              <a:latin typeface="Cambria" panose="02040503050406030204" pitchFamily="18" charset="0"/>
              <a:ea typeface="Cambria" panose="02040503050406030204" pitchFamily="18" charset="0"/>
            </a:endParaRPr>
          </a:p>
        </p:txBody>
      </p:sp>
      <p:pic>
        <p:nvPicPr>
          <p:cNvPr id="9" name="Picture 9"/>
          <p:cNvPicPr>
            <a:picLocks noChangeAspect="1"/>
          </p:cNvPicPr>
          <p:nvPr/>
        </p:nvPicPr>
        <p:blipFill>
          <a:blip r:embed="rId7"/>
          <a:srcRect/>
          <a:stretch>
            <a:fillRect/>
          </a:stretch>
        </p:blipFill>
        <p:spPr>
          <a:xfrm>
            <a:off x="66675" y="57150"/>
            <a:ext cx="2923946" cy="1615480"/>
          </a:xfrm>
          <a:prstGeom prst="rect">
            <a:avLst/>
          </a:prstGeom>
        </p:spPr>
      </p:pic>
      <p:sp>
        <p:nvSpPr>
          <p:cNvPr id="10" name="TextBox 7">
            <a:extLst>
              <a:ext uri="{FF2B5EF4-FFF2-40B4-BE49-F238E27FC236}">
                <a16:creationId xmlns:a16="http://schemas.microsoft.com/office/drawing/2014/main" id="{53FF2914-259F-3144-F7A6-0671A28D6AA0}"/>
              </a:ext>
            </a:extLst>
          </p:cNvPr>
          <p:cNvSpPr txBox="1"/>
          <p:nvPr/>
        </p:nvSpPr>
        <p:spPr>
          <a:xfrm>
            <a:off x="2514600" y="282755"/>
            <a:ext cx="8296035" cy="1618328"/>
          </a:xfrm>
          <a:prstGeom prst="rect">
            <a:avLst/>
          </a:prstGeom>
        </p:spPr>
        <p:txBody>
          <a:bodyPr wrap="square" lIns="0" tIns="0" rIns="0" bIns="0" rtlCol="0" anchor="t">
            <a:spAutoFit/>
          </a:bodyPr>
          <a:lstStyle/>
          <a:p>
            <a:pPr marL="0" lvl="0" indent="0" algn="ctr">
              <a:lnSpc>
                <a:spcPct val="150000"/>
              </a:lnSpc>
              <a:spcBef>
                <a:spcPct val="0"/>
              </a:spcBef>
            </a:pPr>
            <a:r>
              <a:rPr lang="vi-VN" sz="8000">
                <a:solidFill>
                  <a:schemeClr val="tx2">
                    <a:lumMod val="50000"/>
                  </a:schemeClr>
                </a:solidFill>
                <a:latin typeface="Cambria" panose="02040503050406030204" pitchFamily="18" charset="0"/>
                <a:ea typeface="Cambria" panose="02040503050406030204" pitchFamily="18" charset="0"/>
              </a:rPr>
              <a:t>MÔ HÌNH MVC</a:t>
            </a:r>
            <a:endParaRPr lang="en-US" sz="8000">
              <a:solidFill>
                <a:schemeClr val="tx2">
                  <a:lumMod val="50000"/>
                </a:schemeClr>
              </a:solidFill>
              <a:latin typeface="Cambria" panose="02040503050406030204" pitchFamily="18" charset="0"/>
              <a:ea typeface="Cambria" panose="02040503050406030204" pitchFamily="18" charset="0"/>
            </a:endParaRPr>
          </a:p>
        </p:txBody>
      </p:sp>
      <p:sp>
        <p:nvSpPr>
          <p:cNvPr id="11" name="TextBox 10">
            <a:extLst>
              <a:ext uri="{FF2B5EF4-FFF2-40B4-BE49-F238E27FC236}">
                <a16:creationId xmlns:a16="http://schemas.microsoft.com/office/drawing/2014/main" id="{A4CD6AA8-46F9-5D52-F26A-F28347172239}"/>
              </a:ext>
            </a:extLst>
          </p:cNvPr>
          <p:cNvSpPr txBox="1"/>
          <p:nvPr/>
        </p:nvSpPr>
        <p:spPr>
          <a:xfrm>
            <a:off x="733530" y="3204629"/>
            <a:ext cx="16868670" cy="3671454"/>
          </a:xfrm>
          <a:prstGeom prst="rect">
            <a:avLst/>
          </a:prstGeom>
          <a:noFill/>
        </p:spPr>
        <p:txBody>
          <a:bodyPr wrap="square">
            <a:spAutoFit/>
          </a:bodyPr>
          <a:lstStyle/>
          <a:p>
            <a:pPr marL="571500" indent="-571500" algn="just">
              <a:lnSpc>
                <a:spcPct val="150000"/>
              </a:lnSpc>
              <a:buFont typeface="Wingdings" panose="05000000000000000000" pitchFamily="2" charset="2"/>
              <a:buChar char="§"/>
            </a:pPr>
            <a:r>
              <a:rPr lang="vi-VN" sz="4000">
                <a:solidFill>
                  <a:schemeClr val="accent1">
                    <a:lumMod val="50000"/>
                  </a:schemeClr>
                </a:solidFill>
                <a:latin typeface="Cambria" panose="02040503050406030204" pitchFamily="18" charset="0"/>
                <a:ea typeface="Cambria" panose="02040503050406030204" pitchFamily="18" charset="0"/>
              </a:rPr>
              <a:t>L</a:t>
            </a:r>
            <a:r>
              <a:rPr lang="vi-VN" sz="4000">
                <a:solidFill>
                  <a:schemeClr val="accent1">
                    <a:lumMod val="50000"/>
                  </a:schemeClr>
                </a:solidFill>
                <a:effectLst/>
                <a:latin typeface="Cambria" panose="02040503050406030204" pitchFamily="18" charset="0"/>
                <a:ea typeface="Cambria" panose="02040503050406030204" pitchFamily="18" charset="0"/>
              </a:rPr>
              <a:t>à một kiến trúc phân tán cho các ứng dụng web được sử dụng rộng rãi trong lập trình web. </a:t>
            </a:r>
          </a:p>
          <a:p>
            <a:pPr marL="571500" indent="-571500" algn="just">
              <a:lnSpc>
                <a:spcPct val="150000"/>
              </a:lnSpc>
              <a:buFont typeface="Wingdings" panose="05000000000000000000" pitchFamily="2" charset="2"/>
              <a:buChar char="§"/>
            </a:pPr>
            <a:r>
              <a:rPr lang="vi-VN" sz="4000">
                <a:solidFill>
                  <a:schemeClr val="accent1">
                    <a:lumMod val="50000"/>
                  </a:schemeClr>
                </a:solidFill>
                <a:latin typeface="Cambria" panose="02040503050406030204" pitchFamily="18" charset="0"/>
                <a:ea typeface="Cambria" panose="02040503050406030204" pitchFamily="18" charset="0"/>
              </a:rPr>
              <a:t>G</a:t>
            </a:r>
            <a:r>
              <a:rPr lang="vi-VN" sz="4000">
                <a:solidFill>
                  <a:schemeClr val="accent1">
                    <a:lumMod val="50000"/>
                  </a:schemeClr>
                </a:solidFill>
                <a:effectLst/>
                <a:latin typeface="Cambria" panose="02040503050406030204" pitchFamily="18" charset="0"/>
                <a:ea typeface="Cambria" panose="02040503050406030204" pitchFamily="18" charset="0"/>
              </a:rPr>
              <a:t>iúp cho việc phát triển các ứng dụng web trở nên dễ dàng hơn bằng cách tách biệt các thành phần khác nhau của ứng dụng.</a:t>
            </a:r>
            <a:endParaRPr lang="en-US" sz="4000">
              <a:solidFill>
                <a:schemeClr val="accent1">
                  <a:lumMod val="50000"/>
                </a:schemeClr>
              </a:solidFill>
              <a:latin typeface="Cambria" panose="02040503050406030204" pitchFamily="18" charset="0"/>
              <a:ea typeface="Cambria" panose="02040503050406030204" pitchFamily="18" charset="0"/>
            </a:endParaRPr>
          </a:p>
        </p:txBody>
      </p:sp>
      <p:pic>
        <p:nvPicPr>
          <p:cNvPr id="12" name="Picture 4">
            <a:extLst>
              <a:ext uri="{FF2B5EF4-FFF2-40B4-BE49-F238E27FC236}">
                <a16:creationId xmlns:a16="http://schemas.microsoft.com/office/drawing/2014/main" id="{A8400111-0400-B3AF-15D7-0CEB74534E0C}"/>
              </a:ext>
            </a:extLst>
          </p:cNvPr>
          <p:cNvPicPr>
            <a:picLocks noChangeAspect="1"/>
          </p:cNvPicPr>
          <p:nvPr/>
        </p:nvPicPr>
        <p:blipFill>
          <a:blip r:embed="rId8"/>
          <a:srcRect/>
          <a:stretch>
            <a:fillRect/>
          </a:stretch>
        </p:blipFill>
        <p:spPr>
          <a:xfrm rot="411278">
            <a:off x="13105850" y="6839226"/>
            <a:ext cx="3043787" cy="2773651"/>
          </a:xfrm>
          <a:prstGeom prst="rect">
            <a:avLst/>
          </a:prstGeom>
        </p:spPr>
      </p:pic>
      <p:pic>
        <p:nvPicPr>
          <p:cNvPr id="19" name="Audio 18">
            <a:hlinkClick r:id="" action="ppaction://media"/>
            <a:extLst>
              <a:ext uri="{FF2B5EF4-FFF2-40B4-BE49-F238E27FC236}">
                <a16:creationId xmlns:a16="http://schemas.microsoft.com/office/drawing/2014/main" id="{9F30EB2E-2340-9DF0-0463-20F022933A2B}"/>
              </a:ext>
            </a:extLst>
          </p:cNvPr>
          <p:cNvPicPr>
            <a:picLocks noChangeAspect="1"/>
          </p:cNvPicPr>
          <p:nvPr>
            <a:audioFile r:link="rId3"/>
            <p:extLst>
              <p:ext uri="{DAA4B4D4-6D71-4841-9C94-3DE7FCFB9230}">
                <p14:media xmlns:p14="http://schemas.microsoft.com/office/powerpoint/2010/main" r:embed="rId2"/>
              </p:ext>
            </p:extLst>
          </p:nvPr>
        </p:nvPicPr>
        <p:blipFill>
          <a:blip r:embed="rId9"/>
          <a:srcRect l="-262704" t="-125896" r="-262704" b="-125896"/>
          <a:stretch>
            <a:fillRect/>
          </a:stretch>
        </p:blipFill>
        <p:spPr>
          <a:xfrm>
            <a:off x="14478000" y="8143875"/>
            <a:ext cx="3048000" cy="1714500"/>
          </a:xfrm>
          <a:prstGeom prst="rect">
            <a:avLst/>
          </a:prstGeom>
        </p:spPr>
      </p:pic>
    </p:spTree>
    <p:custDataLst>
      <p:tags r:id="rId1"/>
    </p:custDataLst>
  </p:cSld>
  <p:clrMapOvr>
    <a:masterClrMapping/>
  </p:clrMapOvr>
  <p:transition spd="slow" advTm="19018">
    <p:cover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9"/>
                                        </p:tgtEl>
                                      </p:cBhvr>
                                    </p:cmd>
                                  </p:childTnLst>
                                </p:cTn>
                              </p:par>
                            </p:childTnLst>
                          </p:cTn>
                        </p:par>
                      </p:childTnLst>
                    </p:cTn>
                  </p:par>
                  <p:par>
                    <p:cTn id="7" fill="hold">
                      <p:stCondLst>
                        <p:cond delay="indefinite"/>
                      </p:stCondLst>
                      <p:childTnLst>
                        <p:par>
                          <p:cTn id="8" fill="hold">
                            <p:stCondLst>
                              <p:cond delay="0"/>
                            </p:stCondLst>
                            <p:childTnLst>
                              <p:par>
                                <p:cTn id="9" presetID="2" presetClass="entr" presetSubtype="8" fill="hold" nodeType="clickEffect">
                                  <p:stCondLst>
                                    <p:cond delay="0"/>
                                  </p:stCondLst>
                                  <p:childTnLst>
                                    <p:set>
                                      <p:cBhvr>
                                        <p:cTn id="10" dur="1" fill="hold">
                                          <p:stCondLst>
                                            <p:cond delay="0"/>
                                          </p:stCondLst>
                                        </p:cTn>
                                        <p:tgtEl>
                                          <p:spTgt spid="11">
                                            <p:txEl>
                                              <p:pRg st="0" end="0"/>
                                            </p:txEl>
                                          </p:spTgt>
                                        </p:tgtEl>
                                        <p:attrNameLst>
                                          <p:attrName>style.visibility</p:attrName>
                                        </p:attrNameLst>
                                      </p:cBhvr>
                                      <p:to>
                                        <p:strVal val="visible"/>
                                      </p:to>
                                    </p:set>
                                    <p:anim calcmode="lin" valueType="num">
                                      <p:cBhvr additive="base">
                                        <p:cTn id="11" dur="500" fill="hold"/>
                                        <p:tgtEl>
                                          <p:spTgt spid="11">
                                            <p:txEl>
                                              <p:pRg st="0" end="0"/>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11">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nodeType="clickEffect">
                                  <p:stCondLst>
                                    <p:cond delay="0"/>
                                  </p:stCondLst>
                                  <p:childTnLst>
                                    <p:set>
                                      <p:cBhvr>
                                        <p:cTn id="16" dur="1" fill="hold">
                                          <p:stCondLst>
                                            <p:cond delay="0"/>
                                          </p:stCondLst>
                                        </p:cTn>
                                        <p:tgtEl>
                                          <p:spTgt spid="11">
                                            <p:txEl>
                                              <p:pRg st="1" end="1"/>
                                            </p:txEl>
                                          </p:spTgt>
                                        </p:tgtEl>
                                        <p:attrNameLst>
                                          <p:attrName>style.visibility</p:attrName>
                                        </p:attrNameLst>
                                      </p:cBhvr>
                                      <p:to>
                                        <p:strVal val="visible"/>
                                      </p:to>
                                    </p:set>
                                    <p:anim calcmode="lin" valueType="num">
                                      <p:cBhvr additive="base">
                                        <p:cTn id="17" dur="500" fill="hold"/>
                                        <p:tgtEl>
                                          <p:spTgt spid="11">
                                            <p:txEl>
                                              <p:pRg st="1" end="1"/>
                                            </p:txEl>
                                          </p:spTgt>
                                        </p:tgtEl>
                                        <p:attrNameLst>
                                          <p:attrName>ppt_x</p:attrName>
                                        </p:attrNameLst>
                                      </p:cBhvr>
                                      <p:tavLst>
                                        <p:tav tm="0">
                                          <p:val>
                                            <p:strVal val="0-#ppt_w/2"/>
                                          </p:val>
                                        </p:tav>
                                        <p:tav tm="100000">
                                          <p:val>
                                            <p:strVal val="#ppt_x"/>
                                          </p:val>
                                        </p:tav>
                                      </p:tavLst>
                                    </p:anim>
                                    <p:anim calcmode="lin" valueType="num">
                                      <p:cBhvr additive="base">
                                        <p:cTn id="18" dur="500" fill="hold"/>
                                        <p:tgtEl>
                                          <p:spTgt spid="11">
                                            <p:txEl>
                                              <p:pRg st="1" end="1"/>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9" fill="hold" display="0">
                  <p:stCondLst>
                    <p:cond delay="indefinite"/>
                  </p:stCondLst>
                  <p:endCondLst>
                    <p:cond evt="onStopAudio" delay="0">
                      <p:tgtEl>
                        <p:sldTgt/>
                      </p:tgtEl>
                    </p:cond>
                  </p:endCondLst>
                </p:cTn>
                <p:tgtEl>
                  <p:spTgt spid="19"/>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6">
            <a:lum/>
            <a:extLst>
              <a:ext uri="{96DAC541-7B7A-43D3-8B79-37D633B846F1}">
                <asvg:svgBlip xmlns:asvg="http://schemas.microsoft.com/office/drawing/2016/SVG/main" r:embed="rId7"/>
              </a:ext>
            </a:extLst>
          </a:blip>
          <a:srcRect/>
          <a:stretch>
            <a:fillRect l="-2000" t="-2000" r="-2000" b="-2000"/>
          </a:stretch>
        </a:blipFill>
        <a:effectLst/>
      </p:bgPr>
    </p:bg>
    <p:spTree>
      <p:nvGrpSpPr>
        <p:cNvPr id="1" name=""/>
        <p:cNvGrpSpPr/>
        <p:nvPr/>
      </p:nvGrpSpPr>
      <p:grpSpPr>
        <a:xfrm>
          <a:off x="0" y="0"/>
          <a:ext cx="0" cy="0"/>
          <a:chOff x="0" y="0"/>
          <a:chExt cx="0" cy="0"/>
        </a:xfrm>
      </p:grpSpPr>
      <p:graphicFrame>
        <p:nvGraphicFramePr>
          <p:cNvPr id="3" name="Table 3"/>
          <p:cNvGraphicFramePr>
            <a:graphicFrameLocks noGrp="1"/>
          </p:cNvGraphicFramePr>
          <p:nvPr>
            <p:extLst>
              <p:ext uri="{D42A27DB-BD31-4B8C-83A1-F6EECF244321}">
                <p14:modId xmlns:p14="http://schemas.microsoft.com/office/powerpoint/2010/main" val="1282389745"/>
              </p:ext>
            </p:extLst>
          </p:nvPr>
        </p:nvGraphicFramePr>
        <p:xfrm>
          <a:off x="733530" y="3433284"/>
          <a:ext cx="16716270" cy="6358407"/>
        </p:xfrm>
        <a:graphic>
          <a:graphicData uri="http://schemas.openxmlformats.org/drawingml/2006/table">
            <a:tbl>
              <a:tblPr/>
              <a:tblGrid>
                <a:gridCol w="5324435">
                  <a:extLst>
                    <a:ext uri="{9D8B030D-6E8A-4147-A177-3AD203B41FA5}">
                      <a16:colId xmlns:a16="http://schemas.microsoft.com/office/drawing/2014/main" val="20000"/>
                    </a:ext>
                  </a:extLst>
                </a:gridCol>
                <a:gridCol w="11391835">
                  <a:extLst>
                    <a:ext uri="{9D8B030D-6E8A-4147-A177-3AD203B41FA5}">
                      <a16:colId xmlns:a16="http://schemas.microsoft.com/office/drawing/2014/main" val="20001"/>
                    </a:ext>
                  </a:extLst>
                </a:gridCol>
              </a:tblGrid>
              <a:tr h="2119469">
                <a:tc>
                  <a:txBody>
                    <a:bodyPr/>
                    <a:lstStyle/>
                    <a:p>
                      <a:pPr algn="ctr">
                        <a:lnSpc>
                          <a:spcPts val="3499"/>
                        </a:lnSpc>
                        <a:defRPr/>
                      </a:pPr>
                      <a:r>
                        <a:rPr lang="en-US" sz="4000">
                          <a:solidFill>
                            <a:schemeClr val="accent1">
                              <a:lumMod val="50000"/>
                            </a:schemeClr>
                          </a:solidFill>
                          <a:latin typeface="Cambria" panose="02040503050406030204" pitchFamily="18" charset="0"/>
                          <a:ea typeface="Cambria" panose="02040503050406030204" pitchFamily="18" charset="0"/>
                        </a:rPr>
                        <a:t>Model.</a:t>
                      </a:r>
                    </a:p>
                  </a:txBody>
                  <a:tcPr marL="190500" marR="190500" marT="190500" marB="19050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FFFFFF"/>
                    </a:solidFill>
                  </a:tcPr>
                </a:tc>
                <a:tc>
                  <a:txBody>
                    <a:bodyPr/>
                    <a:lstStyle/>
                    <a:p>
                      <a:pPr algn="l">
                        <a:lnSpc>
                          <a:spcPts val="3499"/>
                        </a:lnSpc>
                        <a:defRPr/>
                      </a:pPr>
                      <a:r>
                        <a:rPr lang="vi-VN" sz="4000">
                          <a:solidFill>
                            <a:srgbClr val="FFFFFF"/>
                          </a:solidFill>
                          <a:latin typeface="Cambria" panose="02040503050406030204" pitchFamily="18" charset="0"/>
                          <a:ea typeface="Cambria" panose="02040503050406030204" pitchFamily="18" charset="0"/>
                        </a:rPr>
                        <a:t>lưu trữ toàn bộ dữ liệu của ứng dụng</a:t>
                      </a:r>
                      <a:endParaRPr lang="en-US" sz="4000">
                        <a:latin typeface="Cambria" panose="02040503050406030204" pitchFamily="18" charset="0"/>
                        <a:ea typeface="Cambria" panose="02040503050406030204" pitchFamily="18" charset="0"/>
                      </a:endParaRPr>
                    </a:p>
                  </a:txBody>
                  <a:tcPr marL="190500" marR="190500" marT="190500" marB="19050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0"/>
                  </a:ext>
                </a:extLst>
              </a:tr>
              <a:tr h="2119469">
                <a:tc>
                  <a:txBody>
                    <a:bodyPr/>
                    <a:lstStyle/>
                    <a:p>
                      <a:pPr algn="ctr">
                        <a:lnSpc>
                          <a:spcPts val="3499"/>
                        </a:lnSpc>
                        <a:defRPr/>
                      </a:pPr>
                      <a:r>
                        <a:rPr lang="en-US" sz="4000">
                          <a:solidFill>
                            <a:schemeClr val="accent1">
                              <a:lumMod val="50000"/>
                            </a:schemeClr>
                          </a:solidFill>
                          <a:latin typeface="Cambria" panose="02040503050406030204" pitchFamily="18" charset="0"/>
                          <a:ea typeface="Cambria" panose="02040503050406030204" pitchFamily="18" charset="0"/>
                        </a:rPr>
                        <a:t>View</a:t>
                      </a:r>
                    </a:p>
                  </a:txBody>
                  <a:tcPr marL="190500" marR="190500" marT="190500" marB="19050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FFFFFF"/>
                    </a:solidFill>
                  </a:tcPr>
                </a:tc>
                <a:tc>
                  <a:txBody>
                    <a:bodyPr/>
                    <a:lstStyle/>
                    <a:p>
                      <a:pPr algn="l">
                        <a:lnSpc>
                          <a:spcPts val="3499"/>
                        </a:lnSpc>
                        <a:defRPr/>
                      </a:pPr>
                      <a:r>
                        <a:rPr lang="vi-VN" sz="4000">
                          <a:solidFill>
                            <a:srgbClr val="FFFFFF"/>
                          </a:solidFill>
                          <a:latin typeface="Cambria" panose="02040503050406030204" pitchFamily="18" charset="0"/>
                          <a:ea typeface="Cambria" panose="02040503050406030204" pitchFamily="18" charset="0"/>
                        </a:rPr>
                        <a:t>hiển thị thông tin, tương tác với người dùng</a:t>
                      </a:r>
                      <a:endParaRPr lang="en-US" sz="4000">
                        <a:latin typeface="Cambria" panose="02040503050406030204" pitchFamily="18" charset="0"/>
                        <a:ea typeface="Cambria" panose="02040503050406030204" pitchFamily="18" charset="0"/>
                      </a:endParaRPr>
                    </a:p>
                  </a:txBody>
                  <a:tcPr marL="190500" marR="190500" marT="190500" marB="19050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1"/>
                  </a:ext>
                </a:extLst>
              </a:tr>
              <a:tr h="2119469">
                <a:tc>
                  <a:txBody>
                    <a:bodyPr/>
                    <a:lstStyle/>
                    <a:p>
                      <a:pPr algn="ctr">
                        <a:lnSpc>
                          <a:spcPts val="3499"/>
                        </a:lnSpc>
                        <a:defRPr/>
                      </a:pPr>
                      <a:r>
                        <a:rPr lang="en-US" sz="4000">
                          <a:solidFill>
                            <a:schemeClr val="accent1">
                              <a:lumMod val="50000"/>
                            </a:schemeClr>
                          </a:solidFill>
                          <a:latin typeface="Cambria" panose="02040503050406030204" pitchFamily="18" charset="0"/>
                          <a:ea typeface="Cambria" panose="02040503050406030204" pitchFamily="18" charset="0"/>
                        </a:rPr>
                        <a:t>Controller</a:t>
                      </a:r>
                    </a:p>
                  </a:txBody>
                  <a:tcPr marL="190500" marR="190500" marT="190500" marB="19050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FFFFFF"/>
                    </a:solidFill>
                  </a:tcPr>
                </a:tc>
                <a:tc>
                  <a:txBody>
                    <a:bodyPr/>
                    <a:lstStyle/>
                    <a:p>
                      <a:pPr algn="l">
                        <a:lnSpc>
                          <a:spcPts val="3499"/>
                        </a:lnSpc>
                        <a:defRPr/>
                      </a:pPr>
                      <a:r>
                        <a:rPr lang="vi-VN" sz="4000">
                          <a:solidFill>
                            <a:srgbClr val="FFFFFF"/>
                          </a:solidFill>
                          <a:latin typeface="Cambria" panose="02040503050406030204" pitchFamily="18" charset="0"/>
                          <a:ea typeface="Cambria" panose="02040503050406030204" pitchFamily="18" charset="0"/>
                        </a:rPr>
                        <a:t>xử lý những yêu cầu người dùng đưa đến qua View</a:t>
                      </a:r>
                      <a:endParaRPr lang="en-US" sz="4000">
                        <a:latin typeface="Cambria" panose="02040503050406030204" pitchFamily="18" charset="0"/>
                        <a:ea typeface="Cambria" panose="02040503050406030204" pitchFamily="18" charset="0"/>
                      </a:endParaRPr>
                    </a:p>
                  </a:txBody>
                  <a:tcPr marL="190500" marR="190500" marT="190500" marB="19050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pic>
        <p:nvPicPr>
          <p:cNvPr id="4" name="Picture 4"/>
          <p:cNvPicPr>
            <a:picLocks noChangeAspect="1"/>
          </p:cNvPicPr>
          <p:nvPr/>
        </p:nvPicPr>
        <p:blipFill>
          <a:blip r:embed="rId8"/>
          <a:srcRect/>
          <a:stretch>
            <a:fillRect/>
          </a:stretch>
        </p:blipFill>
        <p:spPr>
          <a:xfrm>
            <a:off x="12949234" y="-965481"/>
            <a:ext cx="3965639" cy="4114800"/>
          </a:xfrm>
          <a:prstGeom prst="rect">
            <a:avLst/>
          </a:prstGeom>
        </p:spPr>
      </p:pic>
      <p:pic>
        <p:nvPicPr>
          <p:cNvPr id="5" name="Picture 5"/>
          <p:cNvPicPr>
            <a:picLocks noChangeAspect="1"/>
          </p:cNvPicPr>
          <p:nvPr/>
        </p:nvPicPr>
        <p:blipFill>
          <a:blip r:embed="rId9"/>
          <a:srcRect/>
          <a:stretch>
            <a:fillRect/>
          </a:stretch>
        </p:blipFill>
        <p:spPr>
          <a:xfrm rot="-1011027">
            <a:off x="14712626" y="9317990"/>
            <a:ext cx="2855246" cy="2298473"/>
          </a:xfrm>
          <a:prstGeom prst="rect">
            <a:avLst/>
          </a:prstGeom>
        </p:spPr>
      </p:pic>
      <p:pic>
        <p:nvPicPr>
          <p:cNvPr id="8" name="Picture 8"/>
          <p:cNvPicPr>
            <a:picLocks noChangeAspect="1"/>
          </p:cNvPicPr>
          <p:nvPr/>
        </p:nvPicPr>
        <p:blipFill>
          <a:blip r:embed="rId10"/>
          <a:srcRect/>
          <a:stretch>
            <a:fillRect/>
          </a:stretch>
        </p:blipFill>
        <p:spPr>
          <a:xfrm>
            <a:off x="66675" y="57150"/>
            <a:ext cx="2923946" cy="1615480"/>
          </a:xfrm>
          <a:prstGeom prst="rect">
            <a:avLst/>
          </a:prstGeom>
        </p:spPr>
      </p:pic>
      <p:sp>
        <p:nvSpPr>
          <p:cNvPr id="9" name="TextBox 7">
            <a:extLst>
              <a:ext uri="{FF2B5EF4-FFF2-40B4-BE49-F238E27FC236}">
                <a16:creationId xmlns:a16="http://schemas.microsoft.com/office/drawing/2014/main" id="{0DEC9CC9-B926-F4D3-E1CD-1345E9430488}"/>
              </a:ext>
            </a:extLst>
          </p:cNvPr>
          <p:cNvSpPr txBox="1"/>
          <p:nvPr/>
        </p:nvSpPr>
        <p:spPr>
          <a:xfrm>
            <a:off x="2514600" y="282755"/>
            <a:ext cx="8296035" cy="1618328"/>
          </a:xfrm>
          <a:prstGeom prst="rect">
            <a:avLst/>
          </a:prstGeom>
        </p:spPr>
        <p:txBody>
          <a:bodyPr wrap="square" lIns="0" tIns="0" rIns="0" bIns="0" rtlCol="0" anchor="t">
            <a:spAutoFit/>
          </a:bodyPr>
          <a:lstStyle/>
          <a:p>
            <a:pPr marL="0" lvl="0" indent="0" algn="ctr">
              <a:lnSpc>
                <a:spcPct val="150000"/>
              </a:lnSpc>
              <a:spcBef>
                <a:spcPct val="0"/>
              </a:spcBef>
            </a:pPr>
            <a:r>
              <a:rPr lang="vi-VN" sz="8000">
                <a:solidFill>
                  <a:schemeClr val="tx2">
                    <a:lumMod val="50000"/>
                  </a:schemeClr>
                </a:solidFill>
                <a:latin typeface="Cambria" panose="02040503050406030204" pitchFamily="18" charset="0"/>
                <a:ea typeface="Cambria" panose="02040503050406030204" pitchFamily="18" charset="0"/>
              </a:rPr>
              <a:t>MÔ HÌNH MVC</a:t>
            </a:r>
            <a:endParaRPr lang="en-US" sz="8000">
              <a:solidFill>
                <a:schemeClr val="tx2">
                  <a:lumMod val="50000"/>
                </a:schemeClr>
              </a:solidFill>
              <a:latin typeface="Cambria" panose="02040503050406030204" pitchFamily="18" charset="0"/>
              <a:ea typeface="Cambria" panose="02040503050406030204" pitchFamily="18" charset="0"/>
            </a:endParaRPr>
          </a:p>
        </p:txBody>
      </p:sp>
      <p:sp>
        <p:nvSpPr>
          <p:cNvPr id="10" name="TextBox 6">
            <a:extLst>
              <a:ext uri="{FF2B5EF4-FFF2-40B4-BE49-F238E27FC236}">
                <a16:creationId xmlns:a16="http://schemas.microsoft.com/office/drawing/2014/main" id="{96C56152-20E4-6F5F-B8C5-95EAA35B97F3}"/>
              </a:ext>
            </a:extLst>
          </p:cNvPr>
          <p:cNvSpPr txBox="1"/>
          <p:nvPr/>
        </p:nvSpPr>
        <p:spPr>
          <a:xfrm>
            <a:off x="733530" y="2129535"/>
            <a:ext cx="10476317" cy="846642"/>
          </a:xfrm>
          <a:prstGeom prst="rect">
            <a:avLst/>
          </a:prstGeom>
        </p:spPr>
        <p:txBody>
          <a:bodyPr lIns="0" tIns="0" rIns="0" bIns="0" rtlCol="0" anchor="t">
            <a:spAutoFit/>
          </a:bodyPr>
          <a:lstStyle/>
          <a:p>
            <a:pPr>
              <a:lnSpc>
                <a:spcPts val="7440"/>
              </a:lnSpc>
            </a:pPr>
            <a:r>
              <a:rPr lang="vi-VN" sz="4800" spc="-93">
                <a:solidFill>
                  <a:schemeClr val="tx2">
                    <a:lumMod val="50000"/>
                  </a:schemeClr>
                </a:solidFill>
                <a:latin typeface="Cambria" panose="02040503050406030204" pitchFamily="18" charset="0"/>
                <a:ea typeface="Cambria" panose="02040503050406030204" pitchFamily="18" charset="0"/>
              </a:rPr>
              <a:t>Thành phần</a:t>
            </a:r>
            <a:endParaRPr lang="en-US" sz="4800" spc="-93">
              <a:solidFill>
                <a:schemeClr val="tx2">
                  <a:lumMod val="50000"/>
                </a:schemeClr>
              </a:solidFill>
              <a:latin typeface="Cambria" panose="02040503050406030204" pitchFamily="18" charset="0"/>
              <a:ea typeface="Cambria" panose="02040503050406030204" pitchFamily="18" charset="0"/>
            </a:endParaRPr>
          </a:p>
        </p:txBody>
      </p:sp>
      <p:pic>
        <p:nvPicPr>
          <p:cNvPr id="24" name="Audio 23">
            <a:hlinkClick r:id="" action="ppaction://media"/>
            <a:extLst>
              <a:ext uri="{FF2B5EF4-FFF2-40B4-BE49-F238E27FC236}">
                <a16:creationId xmlns:a16="http://schemas.microsoft.com/office/drawing/2014/main" id="{765ECF7D-8DC3-DE86-C471-EEAE9A9103CE}"/>
              </a:ext>
            </a:extLst>
          </p:cNvPr>
          <p:cNvPicPr>
            <a:picLocks noChangeAspect="1"/>
          </p:cNvPicPr>
          <p:nvPr>
            <a:audioFile r:link="rId3"/>
            <p:extLst>
              <p:ext uri="{DAA4B4D4-6D71-4841-9C94-3DE7FCFB9230}">
                <p14:media xmlns:p14="http://schemas.microsoft.com/office/powerpoint/2010/main" r:embed="rId2"/>
              </p:ext>
            </p:extLst>
          </p:nvPr>
        </p:nvPicPr>
        <p:blipFill>
          <a:blip r:embed="rId11"/>
          <a:srcRect l="-262704" t="-125896" r="-262704" b="-125896"/>
          <a:stretch>
            <a:fillRect/>
          </a:stretch>
        </p:blipFill>
        <p:spPr>
          <a:xfrm>
            <a:off x="14478000" y="8143875"/>
            <a:ext cx="3048000" cy="1714500"/>
          </a:xfrm>
          <a:prstGeom prst="rect">
            <a:avLst/>
          </a:prstGeom>
        </p:spPr>
      </p:pic>
    </p:spTree>
    <p:custDataLst>
      <p:tags r:id="rId1"/>
    </p:custDataLst>
    <p:extLst>
      <p:ext uri="{BB962C8B-B14F-4D97-AF65-F5344CB8AC3E}">
        <p14:creationId xmlns:p14="http://schemas.microsoft.com/office/powerpoint/2010/main" val="3079267382"/>
      </p:ext>
    </p:extLst>
  </p:cSld>
  <p:clrMapOvr>
    <a:masterClrMapping/>
  </p:clrMapOvr>
  <p:transition spd="slow" advTm="71805">
    <p:cover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4"/>
                                        </p:tgtEl>
                                      </p:cBhvr>
                                    </p:cmd>
                                  </p:childTnLst>
                                </p:cTn>
                              </p:par>
                            </p:childTnLst>
                          </p:cTn>
                        </p:par>
                      </p:childTnLst>
                    </p:cTn>
                  </p:par>
                  <p:par>
                    <p:cTn id="7" fill="hold">
                      <p:stCondLst>
                        <p:cond delay="indefinite"/>
                      </p:stCondLst>
                      <p:childTnLst>
                        <p:par>
                          <p:cTn id="8" fill="hold">
                            <p:stCondLst>
                              <p:cond delay="0"/>
                            </p:stCondLst>
                            <p:childTnLst>
                              <p:par>
                                <p:cTn id="9" presetID="16" presetClass="entr" presetSubtype="21"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barn(inVertical)">
                                      <p:cBhvr>
                                        <p:cTn id="1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2" fill="hold" display="0">
                  <p:stCondLst>
                    <p:cond delay="indefinite"/>
                  </p:stCondLst>
                  <p:endCondLst>
                    <p:cond evt="onStopAudio" delay="0">
                      <p:tgtEl>
                        <p:sldTgt/>
                      </p:tgtEl>
                    </p:cond>
                  </p:endCondLst>
                </p:cTn>
                <p:tgtEl>
                  <p:spTgt spid="2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4"/>
          <p:cNvPicPr>
            <a:picLocks noChangeAspect="1"/>
          </p:cNvPicPr>
          <p:nvPr/>
        </p:nvPicPr>
        <p:blipFill>
          <a:blip r:embed="rId5"/>
          <a:srcRect/>
          <a:stretch>
            <a:fillRect/>
          </a:stretch>
        </p:blipFill>
        <p:spPr>
          <a:xfrm rot="1597679">
            <a:off x="14795280" y="-164407"/>
            <a:ext cx="3751824" cy="3714306"/>
          </a:xfrm>
          <a:prstGeom prst="rect">
            <a:avLst/>
          </a:prstGeom>
        </p:spPr>
      </p:pic>
      <p:pic>
        <p:nvPicPr>
          <p:cNvPr id="5" name="Picture 5"/>
          <p:cNvPicPr>
            <a:picLocks noChangeAspect="1"/>
          </p:cNvPicPr>
          <p:nvPr/>
        </p:nvPicPr>
        <p:blipFill>
          <a:blip r:embed="rId6"/>
          <a:srcRect/>
          <a:stretch>
            <a:fillRect/>
          </a:stretch>
        </p:blipFill>
        <p:spPr>
          <a:xfrm>
            <a:off x="-571833" y="8157465"/>
            <a:ext cx="4200961" cy="3943652"/>
          </a:xfrm>
          <a:prstGeom prst="rect">
            <a:avLst/>
          </a:prstGeom>
        </p:spPr>
      </p:pic>
      <p:pic>
        <p:nvPicPr>
          <p:cNvPr id="6" name="Picture 6"/>
          <p:cNvPicPr>
            <a:picLocks noChangeAspect="1"/>
          </p:cNvPicPr>
          <p:nvPr/>
        </p:nvPicPr>
        <p:blipFill>
          <a:blip r:embed="rId7"/>
          <a:srcRect/>
          <a:stretch>
            <a:fillRect/>
          </a:stretch>
        </p:blipFill>
        <p:spPr>
          <a:xfrm rot="-1175260">
            <a:off x="14951771" y="7513573"/>
            <a:ext cx="2559152" cy="2655411"/>
          </a:xfrm>
          <a:prstGeom prst="rect">
            <a:avLst/>
          </a:prstGeom>
        </p:spPr>
      </p:pic>
      <p:pic>
        <p:nvPicPr>
          <p:cNvPr id="8" name="Picture 8"/>
          <p:cNvPicPr>
            <a:picLocks noChangeAspect="1"/>
          </p:cNvPicPr>
          <p:nvPr/>
        </p:nvPicPr>
        <p:blipFill>
          <a:blip r:embed="rId8"/>
          <a:srcRect/>
          <a:stretch>
            <a:fillRect/>
          </a:stretch>
        </p:blipFill>
        <p:spPr>
          <a:xfrm>
            <a:off x="66675" y="57150"/>
            <a:ext cx="2923946" cy="1615480"/>
          </a:xfrm>
          <a:prstGeom prst="rect">
            <a:avLst/>
          </a:prstGeom>
        </p:spPr>
      </p:pic>
      <p:sp>
        <p:nvSpPr>
          <p:cNvPr id="9" name="TextBox 7">
            <a:extLst>
              <a:ext uri="{FF2B5EF4-FFF2-40B4-BE49-F238E27FC236}">
                <a16:creationId xmlns:a16="http://schemas.microsoft.com/office/drawing/2014/main" id="{B5A49D04-993F-E91C-A8EA-2A29B2F9DBA0}"/>
              </a:ext>
            </a:extLst>
          </p:cNvPr>
          <p:cNvSpPr txBox="1"/>
          <p:nvPr/>
        </p:nvSpPr>
        <p:spPr>
          <a:xfrm>
            <a:off x="2514600" y="282755"/>
            <a:ext cx="8296035" cy="1618328"/>
          </a:xfrm>
          <a:prstGeom prst="rect">
            <a:avLst/>
          </a:prstGeom>
        </p:spPr>
        <p:txBody>
          <a:bodyPr wrap="square" lIns="0" tIns="0" rIns="0" bIns="0" rtlCol="0" anchor="t">
            <a:spAutoFit/>
          </a:bodyPr>
          <a:lstStyle/>
          <a:p>
            <a:pPr marL="0" lvl="0" indent="0" algn="ctr">
              <a:lnSpc>
                <a:spcPct val="150000"/>
              </a:lnSpc>
              <a:spcBef>
                <a:spcPct val="0"/>
              </a:spcBef>
            </a:pPr>
            <a:r>
              <a:rPr lang="vi-VN" sz="8000">
                <a:solidFill>
                  <a:schemeClr val="tx2">
                    <a:lumMod val="50000"/>
                  </a:schemeClr>
                </a:solidFill>
                <a:latin typeface="Cambria" panose="02040503050406030204" pitchFamily="18" charset="0"/>
                <a:ea typeface="Cambria" panose="02040503050406030204" pitchFamily="18" charset="0"/>
              </a:rPr>
              <a:t>MÔ HÌNH MVC</a:t>
            </a:r>
            <a:endParaRPr lang="en-US" sz="8000">
              <a:solidFill>
                <a:schemeClr val="tx2">
                  <a:lumMod val="50000"/>
                </a:schemeClr>
              </a:solidFill>
              <a:latin typeface="Cambria" panose="02040503050406030204" pitchFamily="18" charset="0"/>
              <a:ea typeface="Cambria" panose="02040503050406030204" pitchFamily="18" charset="0"/>
            </a:endParaRPr>
          </a:p>
        </p:txBody>
      </p:sp>
      <p:sp>
        <p:nvSpPr>
          <p:cNvPr id="11" name="Rectangle: Rounded Corners 10">
            <a:extLst>
              <a:ext uri="{FF2B5EF4-FFF2-40B4-BE49-F238E27FC236}">
                <a16:creationId xmlns:a16="http://schemas.microsoft.com/office/drawing/2014/main" id="{C593A4A8-C1AF-5C37-C6BD-9DBBB59BA454}"/>
              </a:ext>
            </a:extLst>
          </p:cNvPr>
          <p:cNvSpPr/>
          <p:nvPr/>
        </p:nvSpPr>
        <p:spPr>
          <a:xfrm>
            <a:off x="1683106" y="5095322"/>
            <a:ext cx="2667000" cy="1870559"/>
          </a:xfrm>
          <a:prstGeom prst="roundRect">
            <a:avLst/>
          </a:prstGeom>
          <a:blipFill>
            <a:blip r:embed="rId9">
              <a:extLst>
                <a:ext uri="{96DAC541-7B7A-43D3-8B79-37D633B846F1}">
                  <asvg:svgBlip xmlns:asvg="http://schemas.microsoft.com/office/drawing/2016/SVG/main" r:embed="rId10"/>
                </a:ext>
              </a:extLst>
            </a:blip>
            <a:stretch>
              <a:fillRect/>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4400">
                <a:solidFill>
                  <a:schemeClr val="bg1"/>
                </a:solidFill>
                <a:latin typeface="Cambria" panose="02040503050406030204" pitchFamily="18" charset="0"/>
                <a:ea typeface="Cambria" panose="02040503050406030204" pitchFamily="18" charset="0"/>
              </a:rPr>
              <a:t>Client</a:t>
            </a:r>
            <a:endParaRPr lang="en-US" sz="4400">
              <a:solidFill>
                <a:schemeClr val="bg1"/>
              </a:solidFill>
              <a:latin typeface="Cambria" panose="02040503050406030204" pitchFamily="18" charset="0"/>
              <a:ea typeface="Cambria" panose="02040503050406030204" pitchFamily="18" charset="0"/>
            </a:endParaRPr>
          </a:p>
        </p:txBody>
      </p:sp>
      <p:sp>
        <p:nvSpPr>
          <p:cNvPr id="12" name="Rectangle: Rounded Corners 11">
            <a:extLst>
              <a:ext uri="{FF2B5EF4-FFF2-40B4-BE49-F238E27FC236}">
                <a16:creationId xmlns:a16="http://schemas.microsoft.com/office/drawing/2014/main" id="{AFC0B1E5-71A0-4DE9-3269-C90C8D349A88}"/>
              </a:ext>
            </a:extLst>
          </p:cNvPr>
          <p:cNvSpPr/>
          <p:nvPr/>
        </p:nvSpPr>
        <p:spPr>
          <a:xfrm>
            <a:off x="6662616" y="5095322"/>
            <a:ext cx="2938583" cy="1870559"/>
          </a:xfrm>
          <a:prstGeom prst="roundRect">
            <a:avLst/>
          </a:prstGeom>
          <a:blipFill>
            <a:blip r:embed="rId9">
              <a:extLst>
                <a:ext uri="{96DAC541-7B7A-43D3-8B79-37D633B846F1}">
                  <asvg:svgBlip xmlns:asvg="http://schemas.microsoft.com/office/drawing/2016/SVG/main" r:embed="rId10"/>
                </a:ext>
              </a:extLst>
            </a:blip>
            <a:stretch>
              <a:fillRect/>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4400">
                <a:solidFill>
                  <a:schemeClr val="bg1"/>
                </a:solidFill>
                <a:latin typeface="Cambria" panose="02040503050406030204" pitchFamily="18" charset="0"/>
                <a:ea typeface="Cambria" panose="02040503050406030204" pitchFamily="18" charset="0"/>
              </a:rPr>
              <a:t>Controller</a:t>
            </a:r>
            <a:endParaRPr lang="en-US" sz="4400">
              <a:solidFill>
                <a:schemeClr val="bg1"/>
              </a:solidFill>
              <a:latin typeface="Cambria" panose="02040503050406030204" pitchFamily="18" charset="0"/>
              <a:ea typeface="Cambria" panose="02040503050406030204" pitchFamily="18" charset="0"/>
            </a:endParaRPr>
          </a:p>
        </p:txBody>
      </p:sp>
      <p:sp>
        <p:nvSpPr>
          <p:cNvPr id="13" name="Rectangle: Rounded Corners 12">
            <a:extLst>
              <a:ext uri="{FF2B5EF4-FFF2-40B4-BE49-F238E27FC236}">
                <a16:creationId xmlns:a16="http://schemas.microsoft.com/office/drawing/2014/main" id="{C369AE2D-6249-725B-F2E5-5ECBA4B427AE}"/>
              </a:ext>
            </a:extLst>
          </p:cNvPr>
          <p:cNvSpPr/>
          <p:nvPr/>
        </p:nvSpPr>
        <p:spPr>
          <a:xfrm>
            <a:off x="6798407" y="8133686"/>
            <a:ext cx="2667000" cy="1870559"/>
          </a:xfrm>
          <a:prstGeom prst="roundRect">
            <a:avLst/>
          </a:prstGeom>
          <a:blipFill>
            <a:blip r:embed="rId9">
              <a:extLst>
                <a:ext uri="{96DAC541-7B7A-43D3-8B79-37D633B846F1}">
                  <asvg:svgBlip xmlns:asvg="http://schemas.microsoft.com/office/drawing/2016/SVG/main" r:embed="rId10"/>
                </a:ext>
              </a:extLst>
            </a:blip>
            <a:stretch>
              <a:fillRect/>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4400">
                <a:solidFill>
                  <a:schemeClr val="bg1"/>
                </a:solidFill>
                <a:latin typeface="Cambria" panose="02040503050406030204" pitchFamily="18" charset="0"/>
                <a:ea typeface="Cambria" panose="02040503050406030204" pitchFamily="18" charset="0"/>
              </a:rPr>
              <a:t>View</a:t>
            </a:r>
            <a:endParaRPr lang="en-US" sz="4400">
              <a:solidFill>
                <a:schemeClr val="bg1"/>
              </a:solidFill>
              <a:latin typeface="Cambria" panose="02040503050406030204" pitchFamily="18" charset="0"/>
              <a:ea typeface="Cambria" panose="02040503050406030204" pitchFamily="18" charset="0"/>
            </a:endParaRPr>
          </a:p>
        </p:txBody>
      </p:sp>
      <p:sp>
        <p:nvSpPr>
          <p:cNvPr id="14" name="Rectangle: Rounded Corners 13">
            <a:extLst>
              <a:ext uri="{FF2B5EF4-FFF2-40B4-BE49-F238E27FC236}">
                <a16:creationId xmlns:a16="http://schemas.microsoft.com/office/drawing/2014/main" id="{1FE08D28-BF95-38F8-409E-16FD15C81C3D}"/>
              </a:ext>
            </a:extLst>
          </p:cNvPr>
          <p:cNvSpPr/>
          <p:nvPr/>
        </p:nvSpPr>
        <p:spPr>
          <a:xfrm>
            <a:off x="11913709" y="5143500"/>
            <a:ext cx="2667000" cy="1870559"/>
          </a:xfrm>
          <a:prstGeom prst="roundRect">
            <a:avLst/>
          </a:prstGeom>
          <a:blipFill>
            <a:blip r:embed="rId9">
              <a:extLst>
                <a:ext uri="{96DAC541-7B7A-43D3-8B79-37D633B846F1}">
                  <asvg:svgBlip xmlns:asvg="http://schemas.microsoft.com/office/drawing/2016/SVG/main" r:embed="rId10"/>
                </a:ext>
              </a:extLst>
            </a:blip>
            <a:stretch>
              <a:fillRect/>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4400">
                <a:solidFill>
                  <a:schemeClr val="bg1"/>
                </a:solidFill>
                <a:latin typeface="Cambria" panose="02040503050406030204" pitchFamily="18" charset="0"/>
                <a:ea typeface="Cambria" panose="02040503050406030204" pitchFamily="18" charset="0"/>
              </a:rPr>
              <a:t>Database</a:t>
            </a:r>
            <a:endParaRPr lang="en-US" sz="4400">
              <a:solidFill>
                <a:schemeClr val="bg1"/>
              </a:solidFill>
              <a:latin typeface="Cambria" panose="02040503050406030204" pitchFamily="18" charset="0"/>
              <a:ea typeface="Cambria" panose="02040503050406030204" pitchFamily="18" charset="0"/>
            </a:endParaRPr>
          </a:p>
        </p:txBody>
      </p:sp>
      <p:sp>
        <p:nvSpPr>
          <p:cNvPr id="15" name="Rectangle: Rounded Corners 14">
            <a:extLst>
              <a:ext uri="{FF2B5EF4-FFF2-40B4-BE49-F238E27FC236}">
                <a16:creationId xmlns:a16="http://schemas.microsoft.com/office/drawing/2014/main" id="{4C93CB9F-E18F-F9A0-8A56-980D9141CB85}"/>
              </a:ext>
            </a:extLst>
          </p:cNvPr>
          <p:cNvSpPr/>
          <p:nvPr/>
        </p:nvSpPr>
        <p:spPr>
          <a:xfrm>
            <a:off x="6798407" y="2068239"/>
            <a:ext cx="2667000" cy="1870559"/>
          </a:xfrm>
          <a:prstGeom prst="roundRect">
            <a:avLst/>
          </a:prstGeom>
          <a:blipFill>
            <a:blip r:embed="rId9">
              <a:extLst>
                <a:ext uri="{96DAC541-7B7A-43D3-8B79-37D633B846F1}">
                  <asvg:svgBlip xmlns:asvg="http://schemas.microsoft.com/office/drawing/2016/SVG/main" r:embed="rId10"/>
                </a:ext>
              </a:extLst>
            </a:blip>
            <a:stretch>
              <a:fillRect/>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4400">
                <a:solidFill>
                  <a:schemeClr val="bg1"/>
                </a:solidFill>
                <a:latin typeface="Cambria" panose="02040503050406030204" pitchFamily="18" charset="0"/>
                <a:ea typeface="Cambria" panose="02040503050406030204" pitchFamily="18" charset="0"/>
              </a:rPr>
              <a:t>Model</a:t>
            </a:r>
            <a:endParaRPr lang="en-US" sz="4400">
              <a:solidFill>
                <a:schemeClr val="bg1"/>
              </a:solidFill>
              <a:latin typeface="Cambria" panose="02040503050406030204" pitchFamily="18" charset="0"/>
              <a:ea typeface="Cambria" panose="02040503050406030204" pitchFamily="18" charset="0"/>
            </a:endParaRPr>
          </a:p>
        </p:txBody>
      </p:sp>
      <p:cxnSp>
        <p:nvCxnSpPr>
          <p:cNvPr id="17" name="Straight Arrow Connector 16">
            <a:extLst>
              <a:ext uri="{FF2B5EF4-FFF2-40B4-BE49-F238E27FC236}">
                <a16:creationId xmlns:a16="http://schemas.microsoft.com/office/drawing/2014/main" id="{C5BF38E3-DF1C-9FD9-7D1F-0958D678F859}"/>
              </a:ext>
            </a:extLst>
          </p:cNvPr>
          <p:cNvCxnSpPr/>
          <p:nvPr/>
        </p:nvCxnSpPr>
        <p:spPr>
          <a:xfrm>
            <a:off x="4393090" y="5524500"/>
            <a:ext cx="2312510" cy="0"/>
          </a:xfrm>
          <a:prstGeom prst="straightConnector1">
            <a:avLst/>
          </a:prstGeom>
          <a:ln w="38100" cap="flat" cmpd="sng" algn="ctr">
            <a:solidFill>
              <a:schemeClr val="accent2">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9" name="Straight Arrow Connector 18">
            <a:extLst>
              <a:ext uri="{FF2B5EF4-FFF2-40B4-BE49-F238E27FC236}">
                <a16:creationId xmlns:a16="http://schemas.microsoft.com/office/drawing/2014/main" id="{224C4AAE-7D3B-7917-5A85-6CA8C1229848}"/>
              </a:ext>
            </a:extLst>
          </p:cNvPr>
          <p:cNvCxnSpPr/>
          <p:nvPr/>
        </p:nvCxnSpPr>
        <p:spPr>
          <a:xfrm flipV="1">
            <a:off x="7239000" y="3938798"/>
            <a:ext cx="0" cy="1156524"/>
          </a:xfrm>
          <a:prstGeom prst="straightConnector1">
            <a:avLst/>
          </a:prstGeom>
          <a:ln w="38100" cap="flat" cmpd="sng" algn="ctr">
            <a:solidFill>
              <a:schemeClr val="accent2">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0" name="TextBox 19">
            <a:extLst>
              <a:ext uri="{FF2B5EF4-FFF2-40B4-BE49-F238E27FC236}">
                <a16:creationId xmlns:a16="http://schemas.microsoft.com/office/drawing/2014/main" id="{46BC90F1-4FB9-2432-8595-FE51D422E2F2}"/>
              </a:ext>
            </a:extLst>
          </p:cNvPr>
          <p:cNvSpPr txBox="1"/>
          <p:nvPr/>
        </p:nvSpPr>
        <p:spPr>
          <a:xfrm>
            <a:off x="5286589" y="4920489"/>
            <a:ext cx="439544" cy="646331"/>
          </a:xfrm>
          <a:prstGeom prst="rect">
            <a:avLst/>
          </a:prstGeom>
          <a:noFill/>
        </p:spPr>
        <p:txBody>
          <a:bodyPr wrap="none" rtlCol="0">
            <a:spAutoFit/>
          </a:bodyPr>
          <a:lstStyle/>
          <a:p>
            <a:r>
              <a:rPr lang="vi-VN" sz="3600">
                <a:latin typeface="Cambria" panose="02040503050406030204" pitchFamily="18" charset="0"/>
                <a:ea typeface="Cambria" panose="02040503050406030204" pitchFamily="18" charset="0"/>
              </a:rPr>
              <a:t>1</a:t>
            </a:r>
            <a:endParaRPr lang="en-US" sz="3600">
              <a:latin typeface="Cambria" panose="02040503050406030204" pitchFamily="18" charset="0"/>
              <a:ea typeface="Cambria" panose="02040503050406030204" pitchFamily="18" charset="0"/>
            </a:endParaRPr>
          </a:p>
        </p:txBody>
      </p:sp>
      <p:sp>
        <p:nvSpPr>
          <p:cNvPr id="21" name="TextBox 20">
            <a:extLst>
              <a:ext uri="{FF2B5EF4-FFF2-40B4-BE49-F238E27FC236}">
                <a16:creationId xmlns:a16="http://schemas.microsoft.com/office/drawing/2014/main" id="{8B5FC29F-210F-676E-38C3-8C6C4F1416AB}"/>
              </a:ext>
            </a:extLst>
          </p:cNvPr>
          <p:cNvSpPr txBox="1"/>
          <p:nvPr/>
        </p:nvSpPr>
        <p:spPr>
          <a:xfrm>
            <a:off x="6816767" y="4188254"/>
            <a:ext cx="439544" cy="646331"/>
          </a:xfrm>
          <a:prstGeom prst="rect">
            <a:avLst/>
          </a:prstGeom>
          <a:noFill/>
        </p:spPr>
        <p:txBody>
          <a:bodyPr wrap="square" rtlCol="0">
            <a:spAutoFit/>
          </a:bodyPr>
          <a:lstStyle/>
          <a:p>
            <a:r>
              <a:rPr lang="vi-VN" sz="3600">
                <a:latin typeface="Cambria" panose="02040503050406030204" pitchFamily="18" charset="0"/>
                <a:ea typeface="Cambria" panose="02040503050406030204" pitchFamily="18" charset="0"/>
              </a:rPr>
              <a:t>2</a:t>
            </a:r>
            <a:endParaRPr lang="en-US" sz="3600">
              <a:latin typeface="Cambria" panose="02040503050406030204" pitchFamily="18" charset="0"/>
              <a:ea typeface="Cambria" panose="02040503050406030204" pitchFamily="18" charset="0"/>
            </a:endParaRPr>
          </a:p>
        </p:txBody>
      </p:sp>
      <p:cxnSp>
        <p:nvCxnSpPr>
          <p:cNvPr id="25" name="Straight Arrow Connector 24">
            <a:extLst>
              <a:ext uri="{FF2B5EF4-FFF2-40B4-BE49-F238E27FC236}">
                <a16:creationId xmlns:a16="http://schemas.microsoft.com/office/drawing/2014/main" id="{4DEC5CA6-D2B6-9521-C6C3-9A67F8981996}"/>
              </a:ext>
            </a:extLst>
          </p:cNvPr>
          <p:cNvCxnSpPr/>
          <p:nvPr/>
        </p:nvCxnSpPr>
        <p:spPr>
          <a:xfrm>
            <a:off x="9465407" y="2400300"/>
            <a:ext cx="4402993" cy="2743200"/>
          </a:xfrm>
          <a:prstGeom prst="straightConnector1">
            <a:avLst/>
          </a:prstGeom>
          <a:ln w="38100">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605E51B8-8EE5-AF0E-6FE2-7215F826A035}"/>
              </a:ext>
            </a:extLst>
          </p:cNvPr>
          <p:cNvCxnSpPr>
            <a:cxnSpLocks/>
          </p:cNvCxnSpPr>
          <p:nvPr/>
        </p:nvCxnSpPr>
        <p:spPr>
          <a:xfrm flipH="1" flipV="1">
            <a:off x="9465407" y="3314700"/>
            <a:ext cx="3014851" cy="1825591"/>
          </a:xfrm>
          <a:prstGeom prst="straightConnector1">
            <a:avLst/>
          </a:prstGeom>
          <a:ln w="38100">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12106CA3-0015-7198-744C-B22D1E0FA13F}"/>
              </a:ext>
            </a:extLst>
          </p:cNvPr>
          <p:cNvCxnSpPr/>
          <p:nvPr/>
        </p:nvCxnSpPr>
        <p:spPr>
          <a:xfrm>
            <a:off x="8965994" y="3937193"/>
            <a:ext cx="0" cy="1158129"/>
          </a:xfrm>
          <a:prstGeom prst="straightConnector1">
            <a:avLst/>
          </a:prstGeom>
          <a:ln w="38100">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49B8AD88-43AD-B830-3ECA-D397536F9E85}"/>
              </a:ext>
            </a:extLst>
          </p:cNvPr>
          <p:cNvCxnSpPr/>
          <p:nvPr/>
        </p:nvCxnSpPr>
        <p:spPr>
          <a:xfrm>
            <a:off x="8965994" y="7033371"/>
            <a:ext cx="0" cy="1158129"/>
          </a:xfrm>
          <a:prstGeom prst="straightConnector1">
            <a:avLst/>
          </a:prstGeom>
          <a:ln w="38100">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76A0310E-850E-E022-0947-9E46CDD800A4}"/>
              </a:ext>
            </a:extLst>
          </p:cNvPr>
          <p:cNvCxnSpPr/>
          <p:nvPr/>
        </p:nvCxnSpPr>
        <p:spPr>
          <a:xfrm flipV="1">
            <a:off x="7256311" y="6965881"/>
            <a:ext cx="0" cy="1156524"/>
          </a:xfrm>
          <a:prstGeom prst="straightConnector1">
            <a:avLst/>
          </a:prstGeom>
          <a:ln w="38100" cap="flat" cmpd="sng" algn="ctr">
            <a:solidFill>
              <a:schemeClr val="accent2">
                <a:lumMod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6" name="Straight Arrow Connector 35">
            <a:extLst>
              <a:ext uri="{FF2B5EF4-FFF2-40B4-BE49-F238E27FC236}">
                <a16:creationId xmlns:a16="http://schemas.microsoft.com/office/drawing/2014/main" id="{E2D5508C-81A8-15DC-9D11-52DE7C7E28DA}"/>
              </a:ext>
            </a:extLst>
          </p:cNvPr>
          <p:cNvCxnSpPr/>
          <p:nvPr/>
        </p:nvCxnSpPr>
        <p:spPr>
          <a:xfrm flipH="1">
            <a:off x="4350106" y="6515100"/>
            <a:ext cx="2312510" cy="0"/>
          </a:xfrm>
          <a:prstGeom prst="straightConnector1">
            <a:avLst/>
          </a:prstGeom>
          <a:ln w="38100">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E6758307-B050-1487-D984-5CA1B93BD874}"/>
              </a:ext>
            </a:extLst>
          </p:cNvPr>
          <p:cNvSpPr txBox="1"/>
          <p:nvPr/>
        </p:nvSpPr>
        <p:spPr>
          <a:xfrm>
            <a:off x="8965929" y="4188254"/>
            <a:ext cx="439544" cy="646331"/>
          </a:xfrm>
          <a:prstGeom prst="rect">
            <a:avLst/>
          </a:prstGeom>
          <a:noFill/>
        </p:spPr>
        <p:txBody>
          <a:bodyPr wrap="square" rtlCol="0">
            <a:spAutoFit/>
          </a:bodyPr>
          <a:lstStyle/>
          <a:p>
            <a:r>
              <a:rPr lang="vi-VN" sz="3600">
                <a:latin typeface="Cambria" panose="02040503050406030204" pitchFamily="18" charset="0"/>
                <a:ea typeface="Cambria" panose="02040503050406030204" pitchFamily="18" charset="0"/>
              </a:rPr>
              <a:t>5</a:t>
            </a:r>
            <a:endParaRPr lang="en-US" sz="3600">
              <a:latin typeface="Cambria" panose="02040503050406030204" pitchFamily="18" charset="0"/>
              <a:ea typeface="Cambria" panose="02040503050406030204" pitchFamily="18" charset="0"/>
            </a:endParaRPr>
          </a:p>
        </p:txBody>
      </p:sp>
      <p:sp>
        <p:nvSpPr>
          <p:cNvPr id="38" name="TextBox 37">
            <a:extLst>
              <a:ext uri="{FF2B5EF4-FFF2-40B4-BE49-F238E27FC236}">
                <a16:creationId xmlns:a16="http://schemas.microsoft.com/office/drawing/2014/main" id="{10E2B15A-73E5-96AD-D286-7A828FE1DC5C}"/>
              </a:ext>
            </a:extLst>
          </p:cNvPr>
          <p:cNvSpPr txBox="1"/>
          <p:nvPr/>
        </p:nvSpPr>
        <p:spPr>
          <a:xfrm>
            <a:off x="11666903" y="3077818"/>
            <a:ext cx="439544" cy="646331"/>
          </a:xfrm>
          <a:prstGeom prst="rect">
            <a:avLst/>
          </a:prstGeom>
          <a:noFill/>
        </p:spPr>
        <p:txBody>
          <a:bodyPr wrap="square" rtlCol="0">
            <a:spAutoFit/>
          </a:bodyPr>
          <a:lstStyle/>
          <a:p>
            <a:r>
              <a:rPr lang="vi-VN" sz="3600">
                <a:latin typeface="Cambria" panose="02040503050406030204" pitchFamily="18" charset="0"/>
                <a:ea typeface="Cambria" panose="02040503050406030204" pitchFamily="18" charset="0"/>
              </a:rPr>
              <a:t>3</a:t>
            </a:r>
            <a:endParaRPr lang="en-US" sz="3600">
              <a:latin typeface="Cambria" panose="02040503050406030204" pitchFamily="18" charset="0"/>
              <a:ea typeface="Cambria" panose="02040503050406030204" pitchFamily="18" charset="0"/>
            </a:endParaRPr>
          </a:p>
        </p:txBody>
      </p:sp>
      <p:sp>
        <p:nvSpPr>
          <p:cNvPr id="39" name="TextBox 38">
            <a:extLst>
              <a:ext uri="{FF2B5EF4-FFF2-40B4-BE49-F238E27FC236}">
                <a16:creationId xmlns:a16="http://schemas.microsoft.com/office/drawing/2014/main" id="{97FBBFF2-110B-36AB-2DB5-9D2E30157FE5}"/>
              </a:ext>
            </a:extLst>
          </p:cNvPr>
          <p:cNvSpPr txBox="1"/>
          <p:nvPr/>
        </p:nvSpPr>
        <p:spPr>
          <a:xfrm>
            <a:off x="10641096" y="4227495"/>
            <a:ext cx="439544" cy="646331"/>
          </a:xfrm>
          <a:prstGeom prst="rect">
            <a:avLst/>
          </a:prstGeom>
          <a:noFill/>
        </p:spPr>
        <p:txBody>
          <a:bodyPr wrap="square" rtlCol="0">
            <a:spAutoFit/>
          </a:bodyPr>
          <a:lstStyle/>
          <a:p>
            <a:r>
              <a:rPr lang="vi-VN" sz="3600">
                <a:latin typeface="Cambria" panose="02040503050406030204" pitchFamily="18" charset="0"/>
                <a:ea typeface="Cambria" panose="02040503050406030204" pitchFamily="18" charset="0"/>
              </a:rPr>
              <a:t>4</a:t>
            </a:r>
            <a:endParaRPr lang="en-US" sz="3600">
              <a:latin typeface="Cambria" panose="02040503050406030204" pitchFamily="18" charset="0"/>
              <a:ea typeface="Cambria" panose="02040503050406030204" pitchFamily="18" charset="0"/>
            </a:endParaRPr>
          </a:p>
        </p:txBody>
      </p:sp>
      <p:sp>
        <p:nvSpPr>
          <p:cNvPr id="40" name="TextBox 39">
            <a:extLst>
              <a:ext uri="{FF2B5EF4-FFF2-40B4-BE49-F238E27FC236}">
                <a16:creationId xmlns:a16="http://schemas.microsoft.com/office/drawing/2014/main" id="{FA9953E4-329F-5653-35E9-77CAAA931F4F}"/>
              </a:ext>
            </a:extLst>
          </p:cNvPr>
          <p:cNvSpPr txBox="1"/>
          <p:nvPr/>
        </p:nvSpPr>
        <p:spPr>
          <a:xfrm>
            <a:off x="8965929" y="7220977"/>
            <a:ext cx="439544" cy="646331"/>
          </a:xfrm>
          <a:prstGeom prst="rect">
            <a:avLst/>
          </a:prstGeom>
          <a:noFill/>
        </p:spPr>
        <p:txBody>
          <a:bodyPr wrap="square" rtlCol="0">
            <a:spAutoFit/>
          </a:bodyPr>
          <a:lstStyle/>
          <a:p>
            <a:r>
              <a:rPr lang="vi-VN" sz="3600">
                <a:latin typeface="Cambria" panose="02040503050406030204" pitchFamily="18" charset="0"/>
                <a:ea typeface="Cambria" panose="02040503050406030204" pitchFamily="18" charset="0"/>
              </a:rPr>
              <a:t>6</a:t>
            </a:r>
            <a:endParaRPr lang="en-US" sz="3600">
              <a:latin typeface="Cambria" panose="02040503050406030204" pitchFamily="18" charset="0"/>
              <a:ea typeface="Cambria" panose="02040503050406030204" pitchFamily="18" charset="0"/>
            </a:endParaRPr>
          </a:p>
        </p:txBody>
      </p:sp>
      <p:sp>
        <p:nvSpPr>
          <p:cNvPr id="41" name="TextBox 40">
            <a:extLst>
              <a:ext uri="{FF2B5EF4-FFF2-40B4-BE49-F238E27FC236}">
                <a16:creationId xmlns:a16="http://schemas.microsoft.com/office/drawing/2014/main" id="{CF672375-9659-6602-2AB7-4C311C79AA74}"/>
              </a:ext>
            </a:extLst>
          </p:cNvPr>
          <p:cNvSpPr txBox="1"/>
          <p:nvPr/>
        </p:nvSpPr>
        <p:spPr>
          <a:xfrm>
            <a:off x="7256279" y="7275219"/>
            <a:ext cx="439544" cy="646331"/>
          </a:xfrm>
          <a:prstGeom prst="rect">
            <a:avLst/>
          </a:prstGeom>
          <a:noFill/>
        </p:spPr>
        <p:txBody>
          <a:bodyPr wrap="square" rtlCol="0">
            <a:spAutoFit/>
          </a:bodyPr>
          <a:lstStyle/>
          <a:p>
            <a:r>
              <a:rPr lang="vi-VN" sz="3600">
                <a:latin typeface="Cambria" panose="02040503050406030204" pitchFamily="18" charset="0"/>
                <a:ea typeface="Cambria" panose="02040503050406030204" pitchFamily="18" charset="0"/>
              </a:rPr>
              <a:t>7</a:t>
            </a:r>
            <a:endParaRPr lang="en-US" sz="3600">
              <a:latin typeface="Cambria" panose="02040503050406030204" pitchFamily="18" charset="0"/>
              <a:ea typeface="Cambria" panose="02040503050406030204" pitchFamily="18" charset="0"/>
            </a:endParaRPr>
          </a:p>
        </p:txBody>
      </p:sp>
      <p:sp>
        <p:nvSpPr>
          <p:cNvPr id="42" name="TextBox 41">
            <a:extLst>
              <a:ext uri="{FF2B5EF4-FFF2-40B4-BE49-F238E27FC236}">
                <a16:creationId xmlns:a16="http://schemas.microsoft.com/office/drawing/2014/main" id="{51D4735C-AB8B-4206-F959-2146471F7534}"/>
              </a:ext>
            </a:extLst>
          </p:cNvPr>
          <p:cNvSpPr txBox="1"/>
          <p:nvPr/>
        </p:nvSpPr>
        <p:spPr>
          <a:xfrm>
            <a:off x="5286589" y="6515100"/>
            <a:ext cx="439544" cy="646331"/>
          </a:xfrm>
          <a:prstGeom prst="rect">
            <a:avLst/>
          </a:prstGeom>
          <a:noFill/>
        </p:spPr>
        <p:txBody>
          <a:bodyPr wrap="square" rtlCol="0">
            <a:spAutoFit/>
          </a:bodyPr>
          <a:lstStyle/>
          <a:p>
            <a:r>
              <a:rPr lang="vi-VN" sz="3600">
                <a:latin typeface="Cambria" panose="02040503050406030204" pitchFamily="18" charset="0"/>
                <a:ea typeface="Cambria" panose="02040503050406030204" pitchFamily="18" charset="0"/>
              </a:rPr>
              <a:t>8</a:t>
            </a:r>
            <a:endParaRPr lang="en-US" sz="3600">
              <a:latin typeface="Cambria" panose="02040503050406030204" pitchFamily="18" charset="0"/>
              <a:ea typeface="Cambria" panose="02040503050406030204" pitchFamily="18" charset="0"/>
            </a:endParaRPr>
          </a:p>
        </p:txBody>
      </p:sp>
      <p:sp>
        <p:nvSpPr>
          <p:cNvPr id="43" name="TextBox 6">
            <a:extLst>
              <a:ext uri="{FF2B5EF4-FFF2-40B4-BE49-F238E27FC236}">
                <a16:creationId xmlns:a16="http://schemas.microsoft.com/office/drawing/2014/main" id="{5A33AB29-3729-DCE5-929C-835418BA13BF}"/>
              </a:ext>
            </a:extLst>
          </p:cNvPr>
          <p:cNvSpPr txBox="1"/>
          <p:nvPr/>
        </p:nvSpPr>
        <p:spPr>
          <a:xfrm>
            <a:off x="733530" y="2129535"/>
            <a:ext cx="10476317" cy="846642"/>
          </a:xfrm>
          <a:prstGeom prst="rect">
            <a:avLst/>
          </a:prstGeom>
        </p:spPr>
        <p:txBody>
          <a:bodyPr lIns="0" tIns="0" rIns="0" bIns="0" rtlCol="0" anchor="t">
            <a:spAutoFit/>
          </a:bodyPr>
          <a:lstStyle/>
          <a:p>
            <a:pPr>
              <a:lnSpc>
                <a:spcPts val="7440"/>
              </a:lnSpc>
            </a:pPr>
            <a:r>
              <a:rPr lang="vi-VN" sz="4800" spc="-93">
                <a:solidFill>
                  <a:schemeClr val="tx2">
                    <a:lumMod val="50000"/>
                  </a:schemeClr>
                </a:solidFill>
                <a:latin typeface="Cambria" panose="02040503050406030204" pitchFamily="18" charset="0"/>
                <a:ea typeface="Cambria" panose="02040503050406030204" pitchFamily="18" charset="0"/>
              </a:rPr>
              <a:t>Luồng xử lý </a:t>
            </a:r>
            <a:endParaRPr lang="en-US" sz="4800" spc="-93">
              <a:solidFill>
                <a:schemeClr val="tx2">
                  <a:lumMod val="50000"/>
                </a:schemeClr>
              </a:solidFill>
              <a:latin typeface="Cambria" panose="02040503050406030204" pitchFamily="18" charset="0"/>
              <a:ea typeface="Cambria" panose="02040503050406030204" pitchFamily="18" charset="0"/>
            </a:endParaRPr>
          </a:p>
        </p:txBody>
      </p:sp>
      <p:pic>
        <p:nvPicPr>
          <p:cNvPr id="68" name="Audio 67">
            <a:hlinkClick r:id="" action="ppaction://media"/>
            <a:extLst>
              <a:ext uri="{FF2B5EF4-FFF2-40B4-BE49-F238E27FC236}">
                <a16:creationId xmlns:a16="http://schemas.microsoft.com/office/drawing/2014/main" id="{D1EF6020-66E1-29B7-C0C4-A85F3513E47F}"/>
              </a:ext>
            </a:extLst>
          </p:cNvPr>
          <p:cNvPicPr>
            <a:picLocks noChangeAspect="1"/>
          </p:cNvPicPr>
          <p:nvPr>
            <a:audioFile r:link="rId3"/>
            <p:extLst>
              <p:ext uri="{DAA4B4D4-6D71-4841-9C94-3DE7FCFB9230}">
                <p14:media xmlns:p14="http://schemas.microsoft.com/office/powerpoint/2010/main" r:embed="rId2"/>
              </p:ext>
            </p:extLst>
          </p:nvPr>
        </p:nvPicPr>
        <p:blipFill>
          <a:blip r:embed="rId11"/>
          <a:srcRect l="-262704" t="-125896" r="-262704" b="-125896"/>
          <a:stretch>
            <a:fillRect/>
          </a:stretch>
        </p:blipFill>
        <p:spPr>
          <a:xfrm>
            <a:off x="14478000" y="8143875"/>
            <a:ext cx="3048000" cy="1714500"/>
          </a:xfrm>
          <a:prstGeom prst="rect">
            <a:avLst/>
          </a:prstGeom>
        </p:spPr>
      </p:pic>
    </p:spTree>
    <p:custDataLst>
      <p:tags r:id="rId1"/>
    </p:custDataLst>
  </p:cSld>
  <p:clrMapOvr>
    <a:masterClrMapping/>
  </p:clrMapOvr>
  <p:transition spd="slow" advTm="95542">
    <p:cover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8"/>
                                        </p:tgtEl>
                                      </p:cBhvr>
                                    </p:cmd>
                                  </p:childTnLst>
                                </p:cTn>
                              </p:par>
                            </p:childTnLst>
                          </p:cTn>
                        </p:par>
                      </p:childTnLst>
                    </p:cTn>
                  </p:par>
                  <p:par>
                    <p:cTn id="7" fill="hold">
                      <p:stCondLst>
                        <p:cond delay="indefinite"/>
                      </p:stCondLst>
                      <p:childTnLst>
                        <p:par>
                          <p:cTn id="8" fill="hold">
                            <p:stCondLst>
                              <p:cond delay="0"/>
                            </p:stCondLst>
                            <p:childTnLst>
                              <p:par>
                                <p:cTn id="9" presetID="16" presetClass="entr" presetSubtype="21"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barn(inVertical)">
                                      <p:cBhvr>
                                        <p:cTn id="11" dur="500"/>
                                        <p:tgtEl>
                                          <p:spTgt spid="11"/>
                                        </p:tgtEl>
                                      </p:cBhvr>
                                    </p:animEffect>
                                  </p:childTnLst>
                                </p:cTn>
                              </p:par>
                              <p:par>
                                <p:cTn id="12" presetID="16" presetClass="entr" presetSubtype="21" fill="hold" grpId="0" nodeType="with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barn(inVertical)">
                                      <p:cBhvr>
                                        <p:cTn id="14" dur="500"/>
                                        <p:tgtEl>
                                          <p:spTgt spid="12"/>
                                        </p:tgtEl>
                                      </p:cBhvr>
                                    </p:animEffect>
                                  </p:childTnLst>
                                </p:cTn>
                              </p:par>
                              <p:par>
                                <p:cTn id="15" presetID="16" presetClass="entr" presetSubtype="21"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barn(inVertical)">
                                      <p:cBhvr>
                                        <p:cTn id="17" dur="500"/>
                                        <p:tgtEl>
                                          <p:spTgt spid="13"/>
                                        </p:tgtEl>
                                      </p:cBhvr>
                                    </p:animEffect>
                                  </p:childTnLst>
                                </p:cTn>
                              </p:par>
                              <p:par>
                                <p:cTn id="18" presetID="16" presetClass="entr" presetSubtype="21" fill="hold" nodeType="with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barn(inVertical)">
                                      <p:cBhvr>
                                        <p:cTn id="20" dur="500"/>
                                        <p:tgtEl>
                                          <p:spTgt spid="17"/>
                                        </p:tgtEl>
                                      </p:cBhvr>
                                    </p:animEffect>
                                  </p:childTnLst>
                                </p:cTn>
                              </p:par>
                              <p:par>
                                <p:cTn id="21" presetID="16" presetClass="entr" presetSubtype="21" fill="hold" nodeType="with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barn(inVertical)">
                                      <p:cBhvr>
                                        <p:cTn id="23" dur="500"/>
                                        <p:tgtEl>
                                          <p:spTgt spid="19"/>
                                        </p:tgtEl>
                                      </p:cBhvr>
                                    </p:animEffect>
                                  </p:childTnLst>
                                </p:cTn>
                              </p:par>
                              <p:par>
                                <p:cTn id="24" presetID="16" presetClass="entr" presetSubtype="21" fill="hold" grpId="0" nodeType="with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barn(inVertical)">
                                      <p:cBhvr>
                                        <p:cTn id="26" dur="500"/>
                                        <p:tgtEl>
                                          <p:spTgt spid="20"/>
                                        </p:tgtEl>
                                      </p:cBhvr>
                                    </p:animEffect>
                                  </p:childTnLst>
                                </p:cTn>
                              </p:par>
                              <p:par>
                                <p:cTn id="27" presetID="16" presetClass="entr" presetSubtype="21" fill="hold" grpId="0" nodeType="withEffect">
                                  <p:stCondLst>
                                    <p:cond delay="0"/>
                                  </p:stCondLst>
                                  <p:childTnLst>
                                    <p:set>
                                      <p:cBhvr>
                                        <p:cTn id="28" dur="1" fill="hold">
                                          <p:stCondLst>
                                            <p:cond delay="0"/>
                                          </p:stCondLst>
                                        </p:cTn>
                                        <p:tgtEl>
                                          <p:spTgt spid="21"/>
                                        </p:tgtEl>
                                        <p:attrNameLst>
                                          <p:attrName>style.visibility</p:attrName>
                                        </p:attrNameLst>
                                      </p:cBhvr>
                                      <p:to>
                                        <p:strVal val="visible"/>
                                      </p:to>
                                    </p:set>
                                    <p:animEffect transition="in" filter="barn(inVertical)">
                                      <p:cBhvr>
                                        <p:cTn id="29" dur="500"/>
                                        <p:tgtEl>
                                          <p:spTgt spid="21"/>
                                        </p:tgtEl>
                                      </p:cBhvr>
                                    </p:animEffect>
                                  </p:childTnLst>
                                </p:cTn>
                              </p:par>
                              <p:par>
                                <p:cTn id="30" presetID="16" presetClass="entr" presetSubtype="21" fill="hold" nodeType="withEffect">
                                  <p:stCondLst>
                                    <p:cond delay="0"/>
                                  </p:stCondLst>
                                  <p:childTnLst>
                                    <p:set>
                                      <p:cBhvr>
                                        <p:cTn id="31" dur="1" fill="hold">
                                          <p:stCondLst>
                                            <p:cond delay="0"/>
                                          </p:stCondLst>
                                        </p:cTn>
                                        <p:tgtEl>
                                          <p:spTgt spid="32"/>
                                        </p:tgtEl>
                                        <p:attrNameLst>
                                          <p:attrName>style.visibility</p:attrName>
                                        </p:attrNameLst>
                                      </p:cBhvr>
                                      <p:to>
                                        <p:strVal val="visible"/>
                                      </p:to>
                                    </p:set>
                                    <p:animEffect transition="in" filter="barn(inVertical)">
                                      <p:cBhvr>
                                        <p:cTn id="32" dur="500"/>
                                        <p:tgtEl>
                                          <p:spTgt spid="32"/>
                                        </p:tgtEl>
                                      </p:cBhvr>
                                    </p:animEffect>
                                  </p:childTnLst>
                                </p:cTn>
                              </p:par>
                              <p:par>
                                <p:cTn id="33" presetID="16" presetClass="entr" presetSubtype="21" fill="hold" nodeType="withEffect">
                                  <p:stCondLst>
                                    <p:cond delay="0"/>
                                  </p:stCondLst>
                                  <p:childTnLst>
                                    <p:set>
                                      <p:cBhvr>
                                        <p:cTn id="34" dur="1" fill="hold">
                                          <p:stCondLst>
                                            <p:cond delay="0"/>
                                          </p:stCondLst>
                                        </p:cTn>
                                        <p:tgtEl>
                                          <p:spTgt spid="33"/>
                                        </p:tgtEl>
                                        <p:attrNameLst>
                                          <p:attrName>style.visibility</p:attrName>
                                        </p:attrNameLst>
                                      </p:cBhvr>
                                      <p:to>
                                        <p:strVal val="visible"/>
                                      </p:to>
                                    </p:set>
                                    <p:animEffect transition="in" filter="barn(inVertical)">
                                      <p:cBhvr>
                                        <p:cTn id="35" dur="500"/>
                                        <p:tgtEl>
                                          <p:spTgt spid="33"/>
                                        </p:tgtEl>
                                      </p:cBhvr>
                                    </p:animEffect>
                                  </p:childTnLst>
                                </p:cTn>
                              </p:par>
                              <p:par>
                                <p:cTn id="36" presetID="16" presetClass="entr" presetSubtype="21" fill="hold" nodeType="withEffect">
                                  <p:stCondLst>
                                    <p:cond delay="0"/>
                                  </p:stCondLst>
                                  <p:childTnLst>
                                    <p:set>
                                      <p:cBhvr>
                                        <p:cTn id="37" dur="1" fill="hold">
                                          <p:stCondLst>
                                            <p:cond delay="0"/>
                                          </p:stCondLst>
                                        </p:cTn>
                                        <p:tgtEl>
                                          <p:spTgt spid="34"/>
                                        </p:tgtEl>
                                        <p:attrNameLst>
                                          <p:attrName>style.visibility</p:attrName>
                                        </p:attrNameLst>
                                      </p:cBhvr>
                                      <p:to>
                                        <p:strVal val="visible"/>
                                      </p:to>
                                    </p:set>
                                    <p:animEffect transition="in" filter="barn(inVertical)">
                                      <p:cBhvr>
                                        <p:cTn id="38" dur="500"/>
                                        <p:tgtEl>
                                          <p:spTgt spid="34"/>
                                        </p:tgtEl>
                                      </p:cBhvr>
                                    </p:animEffect>
                                  </p:childTnLst>
                                </p:cTn>
                              </p:par>
                              <p:par>
                                <p:cTn id="39" presetID="16" presetClass="entr" presetSubtype="21" fill="hold" nodeType="withEffect">
                                  <p:stCondLst>
                                    <p:cond delay="0"/>
                                  </p:stCondLst>
                                  <p:childTnLst>
                                    <p:set>
                                      <p:cBhvr>
                                        <p:cTn id="40" dur="1" fill="hold">
                                          <p:stCondLst>
                                            <p:cond delay="0"/>
                                          </p:stCondLst>
                                        </p:cTn>
                                        <p:tgtEl>
                                          <p:spTgt spid="36"/>
                                        </p:tgtEl>
                                        <p:attrNameLst>
                                          <p:attrName>style.visibility</p:attrName>
                                        </p:attrNameLst>
                                      </p:cBhvr>
                                      <p:to>
                                        <p:strVal val="visible"/>
                                      </p:to>
                                    </p:set>
                                    <p:animEffect transition="in" filter="barn(inVertical)">
                                      <p:cBhvr>
                                        <p:cTn id="41" dur="500"/>
                                        <p:tgtEl>
                                          <p:spTgt spid="36"/>
                                        </p:tgtEl>
                                      </p:cBhvr>
                                    </p:animEffect>
                                  </p:childTnLst>
                                </p:cTn>
                              </p:par>
                              <p:par>
                                <p:cTn id="42" presetID="16" presetClass="entr" presetSubtype="21" fill="hold" grpId="0" nodeType="withEffect">
                                  <p:stCondLst>
                                    <p:cond delay="0"/>
                                  </p:stCondLst>
                                  <p:childTnLst>
                                    <p:set>
                                      <p:cBhvr>
                                        <p:cTn id="43" dur="1" fill="hold">
                                          <p:stCondLst>
                                            <p:cond delay="0"/>
                                          </p:stCondLst>
                                        </p:cTn>
                                        <p:tgtEl>
                                          <p:spTgt spid="37"/>
                                        </p:tgtEl>
                                        <p:attrNameLst>
                                          <p:attrName>style.visibility</p:attrName>
                                        </p:attrNameLst>
                                      </p:cBhvr>
                                      <p:to>
                                        <p:strVal val="visible"/>
                                      </p:to>
                                    </p:set>
                                    <p:animEffect transition="in" filter="barn(inVertical)">
                                      <p:cBhvr>
                                        <p:cTn id="44" dur="500"/>
                                        <p:tgtEl>
                                          <p:spTgt spid="37"/>
                                        </p:tgtEl>
                                      </p:cBhvr>
                                    </p:animEffect>
                                  </p:childTnLst>
                                </p:cTn>
                              </p:par>
                              <p:par>
                                <p:cTn id="45" presetID="16" presetClass="entr" presetSubtype="21" fill="hold" grpId="0" nodeType="withEffect">
                                  <p:stCondLst>
                                    <p:cond delay="0"/>
                                  </p:stCondLst>
                                  <p:childTnLst>
                                    <p:set>
                                      <p:cBhvr>
                                        <p:cTn id="46" dur="1" fill="hold">
                                          <p:stCondLst>
                                            <p:cond delay="0"/>
                                          </p:stCondLst>
                                        </p:cTn>
                                        <p:tgtEl>
                                          <p:spTgt spid="39"/>
                                        </p:tgtEl>
                                        <p:attrNameLst>
                                          <p:attrName>style.visibility</p:attrName>
                                        </p:attrNameLst>
                                      </p:cBhvr>
                                      <p:to>
                                        <p:strVal val="visible"/>
                                      </p:to>
                                    </p:set>
                                    <p:animEffect transition="in" filter="barn(inVertical)">
                                      <p:cBhvr>
                                        <p:cTn id="47" dur="500"/>
                                        <p:tgtEl>
                                          <p:spTgt spid="39"/>
                                        </p:tgtEl>
                                      </p:cBhvr>
                                    </p:animEffect>
                                  </p:childTnLst>
                                </p:cTn>
                              </p:par>
                              <p:par>
                                <p:cTn id="48" presetID="16" presetClass="entr" presetSubtype="21" fill="hold" grpId="0" nodeType="withEffect">
                                  <p:stCondLst>
                                    <p:cond delay="0"/>
                                  </p:stCondLst>
                                  <p:childTnLst>
                                    <p:set>
                                      <p:cBhvr>
                                        <p:cTn id="49" dur="1" fill="hold">
                                          <p:stCondLst>
                                            <p:cond delay="0"/>
                                          </p:stCondLst>
                                        </p:cTn>
                                        <p:tgtEl>
                                          <p:spTgt spid="40"/>
                                        </p:tgtEl>
                                        <p:attrNameLst>
                                          <p:attrName>style.visibility</p:attrName>
                                        </p:attrNameLst>
                                      </p:cBhvr>
                                      <p:to>
                                        <p:strVal val="visible"/>
                                      </p:to>
                                    </p:set>
                                    <p:animEffect transition="in" filter="barn(inVertical)">
                                      <p:cBhvr>
                                        <p:cTn id="50" dur="500"/>
                                        <p:tgtEl>
                                          <p:spTgt spid="40"/>
                                        </p:tgtEl>
                                      </p:cBhvr>
                                    </p:animEffect>
                                  </p:childTnLst>
                                </p:cTn>
                              </p:par>
                              <p:par>
                                <p:cTn id="51" presetID="16" presetClass="entr" presetSubtype="21" fill="hold" grpId="0" nodeType="withEffect">
                                  <p:stCondLst>
                                    <p:cond delay="0"/>
                                  </p:stCondLst>
                                  <p:childTnLst>
                                    <p:set>
                                      <p:cBhvr>
                                        <p:cTn id="52" dur="1" fill="hold">
                                          <p:stCondLst>
                                            <p:cond delay="0"/>
                                          </p:stCondLst>
                                        </p:cTn>
                                        <p:tgtEl>
                                          <p:spTgt spid="41"/>
                                        </p:tgtEl>
                                        <p:attrNameLst>
                                          <p:attrName>style.visibility</p:attrName>
                                        </p:attrNameLst>
                                      </p:cBhvr>
                                      <p:to>
                                        <p:strVal val="visible"/>
                                      </p:to>
                                    </p:set>
                                    <p:animEffect transition="in" filter="barn(inVertical)">
                                      <p:cBhvr>
                                        <p:cTn id="53" dur="500"/>
                                        <p:tgtEl>
                                          <p:spTgt spid="41"/>
                                        </p:tgtEl>
                                      </p:cBhvr>
                                    </p:animEffect>
                                  </p:childTnLst>
                                </p:cTn>
                              </p:par>
                              <p:par>
                                <p:cTn id="54" presetID="16" presetClass="entr" presetSubtype="21" fill="hold" grpId="0" nodeType="withEffect">
                                  <p:stCondLst>
                                    <p:cond delay="0"/>
                                  </p:stCondLst>
                                  <p:childTnLst>
                                    <p:set>
                                      <p:cBhvr>
                                        <p:cTn id="55" dur="1" fill="hold">
                                          <p:stCondLst>
                                            <p:cond delay="0"/>
                                          </p:stCondLst>
                                        </p:cTn>
                                        <p:tgtEl>
                                          <p:spTgt spid="42"/>
                                        </p:tgtEl>
                                        <p:attrNameLst>
                                          <p:attrName>style.visibility</p:attrName>
                                        </p:attrNameLst>
                                      </p:cBhvr>
                                      <p:to>
                                        <p:strVal val="visible"/>
                                      </p:to>
                                    </p:set>
                                    <p:animEffect transition="in" filter="barn(inVertical)">
                                      <p:cBhvr>
                                        <p:cTn id="56" dur="500"/>
                                        <p:tgtEl>
                                          <p:spTgt spid="42"/>
                                        </p:tgtEl>
                                      </p:cBhvr>
                                    </p:animEffect>
                                  </p:childTnLst>
                                </p:cTn>
                              </p:par>
                              <p:par>
                                <p:cTn id="57" presetID="16" presetClass="entr" presetSubtype="21" fill="hold" grpId="0" nodeType="withEffect">
                                  <p:stCondLst>
                                    <p:cond delay="0"/>
                                  </p:stCondLst>
                                  <p:childTnLst>
                                    <p:set>
                                      <p:cBhvr>
                                        <p:cTn id="58" dur="1" fill="hold">
                                          <p:stCondLst>
                                            <p:cond delay="0"/>
                                          </p:stCondLst>
                                        </p:cTn>
                                        <p:tgtEl>
                                          <p:spTgt spid="14"/>
                                        </p:tgtEl>
                                        <p:attrNameLst>
                                          <p:attrName>style.visibility</p:attrName>
                                        </p:attrNameLst>
                                      </p:cBhvr>
                                      <p:to>
                                        <p:strVal val="visible"/>
                                      </p:to>
                                    </p:set>
                                    <p:animEffect transition="in" filter="barn(inVertical)">
                                      <p:cBhvr>
                                        <p:cTn id="59" dur="500"/>
                                        <p:tgtEl>
                                          <p:spTgt spid="14"/>
                                        </p:tgtEl>
                                      </p:cBhvr>
                                    </p:animEffect>
                                  </p:childTnLst>
                                </p:cTn>
                              </p:par>
                              <p:par>
                                <p:cTn id="60" presetID="16" presetClass="entr" presetSubtype="21" fill="hold"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barn(inVertical)">
                                      <p:cBhvr>
                                        <p:cTn id="62" dur="500"/>
                                        <p:tgtEl>
                                          <p:spTgt spid="25"/>
                                        </p:tgtEl>
                                      </p:cBhvr>
                                    </p:animEffect>
                                  </p:childTnLst>
                                </p:cTn>
                              </p:par>
                              <p:par>
                                <p:cTn id="63" presetID="16" presetClass="entr" presetSubtype="21" fill="hold" grpId="0" nodeType="withEffect">
                                  <p:stCondLst>
                                    <p:cond delay="0"/>
                                  </p:stCondLst>
                                  <p:childTnLst>
                                    <p:set>
                                      <p:cBhvr>
                                        <p:cTn id="64" dur="1" fill="hold">
                                          <p:stCondLst>
                                            <p:cond delay="0"/>
                                          </p:stCondLst>
                                        </p:cTn>
                                        <p:tgtEl>
                                          <p:spTgt spid="38"/>
                                        </p:tgtEl>
                                        <p:attrNameLst>
                                          <p:attrName>style.visibility</p:attrName>
                                        </p:attrNameLst>
                                      </p:cBhvr>
                                      <p:to>
                                        <p:strVal val="visible"/>
                                      </p:to>
                                    </p:set>
                                    <p:animEffect transition="in" filter="barn(inVertical)">
                                      <p:cBhvr>
                                        <p:cTn id="65" dur="500"/>
                                        <p:tgtEl>
                                          <p:spTgt spid="38"/>
                                        </p:tgtEl>
                                      </p:cBhvr>
                                    </p:animEffect>
                                  </p:childTnLst>
                                </p:cTn>
                              </p:par>
                              <p:par>
                                <p:cTn id="66" presetID="16" presetClass="entr" presetSubtype="21" fill="hold" nodeType="withEffect">
                                  <p:stCondLst>
                                    <p:cond delay="0"/>
                                  </p:stCondLst>
                                  <p:childTnLst>
                                    <p:set>
                                      <p:cBhvr>
                                        <p:cTn id="67" dur="1" fill="hold">
                                          <p:stCondLst>
                                            <p:cond delay="0"/>
                                          </p:stCondLst>
                                        </p:cTn>
                                        <p:tgtEl>
                                          <p:spTgt spid="29"/>
                                        </p:tgtEl>
                                        <p:attrNameLst>
                                          <p:attrName>style.visibility</p:attrName>
                                        </p:attrNameLst>
                                      </p:cBhvr>
                                      <p:to>
                                        <p:strVal val="visible"/>
                                      </p:to>
                                    </p:set>
                                    <p:animEffect transition="in" filter="barn(inVertical)">
                                      <p:cBhvr>
                                        <p:cTn id="68" dur="500"/>
                                        <p:tgtEl>
                                          <p:spTgt spid="29"/>
                                        </p:tgtEl>
                                      </p:cBhvr>
                                    </p:animEffect>
                                  </p:childTnLst>
                                </p:cTn>
                              </p:par>
                              <p:par>
                                <p:cTn id="69" presetID="16" presetClass="entr" presetSubtype="21" fill="hold" grpId="0" nodeType="withEffect">
                                  <p:stCondLst>
                                    <p:cond delay="0"/>
                                  </p:stCondLst>
                                  <p:childTnLst>
                                    <p:set>
                                      <p:cBhvr>
                                        <p:cTn id="70" dur="1" fill="hold">
                                          <p:stCondLst>
                                            <p:cond delay="0"/>
                                          </p:stCondLst>
                                        </p:cTn>
                                        <p:tgtEl>
                                          <p:spTgt spid="15"/>
                                        </p:tgtEl>
                                        <p:attrNameLst>
                                          <p:attrName>style.visibility</p:attrName>
                                        </p:attrNameLst>
                                      </p:cBhvr>
                                      <p:to>
                                        <p:strVal val="visible"/>
                                      </p:to>
                                    </p:set>
                                    <p:animEffect transition="in" filter="barn(inVertical)">
                                      <p:cBhvr>
                                        <p:cTn id="71"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2" fill="hold" display="0">
                  <p:stCondLst>
                    <p:cond delay="indefinite"/>
                  </p:stCondLst>
                  <p:endCondLst>
                    <p:cond evt="onStopAudio" delay="0">
                      <p:tgtEl>
                        <p:sldTgt/>
                      </p:tgtEl>
                    </p:cond>
                  </p:endCondLst>
                </p:cTn>
                <p:tgtEl>
                  <p:spTgt spid="68"/>
                </p:tgtEl>
              </p:cMediaNode>
            </p:audio>
          </p:childTnLst>
        </p:cTn>
      </p:par>
    </p:tnLst>
    <p:bldLst>
      <p:bldP spid="11" grpId="0" animBg="1"/>
      <p:bldP spid="12" grpId="0" animBg="1"/>
      <p:bldP spid="13" grpId="0" animBg="1"/>
      <p:bldP spid="14" grpId="0" animBg="1"/>
      <p:bldP spid="15" grpId="0" animBg="1"/>
      <p:bldP spid="20" grpId="0"/>
      <p:bldP spid="21" grpId="0"/>
      <p:bldP spid="37" grpId="0"/>
      <p:bldP spid="38" grpId="0"/>
      <p:bldP spid="39" grpId="0"/>
      <p:bldP spid="40" grpId="0"/>
      <p:bldP spid="41" grpId="0"/>
      <p:bldP spid="4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p:cNvGraphicFramePr>
            <a:graphicFrameLocks noGrp="1"/>
          </p:cNvGraphicFramePr>
          <p:nvPr>
            <p:extLst>
              <p:ext uri="{D42A27DB-BD31-4B8C-83A1-F6EECF244321}">
                <p14:modId xmlns:p14="http://schemas.microsoft.com/office/powerpoint/2010/main" val="1550175429"/>
              </p:ext>
            </p:extLst>
          </p:nvPr>
        </p:nvGraphicFramePr>
        <p:xfrm>
          <a:off x="665018" y="3532909"/>
          <a:ext cx="17013382" cy="5594599"/>
        </p:xfrm>
        <a:graphic>
          <a:graphicData uri="http://schemas.openxmlformats.org/drawingml/2006/table">
            <a:tbl>
              <a:tblPr/>
              <a:tblGrid>
                <a:gridCol w="6607876">
                  <a:extLst>
                    <a:ext uri="{9D8B030D-6E8A-4147-A177-3AD203B41FA5}">
                      <a16:colId xmlns:a16="http://schemas.microsoft.com/office/drawing/2014/main" val="20000"/>
                    </a:ext>
                  </a:extLst>
                </a:gridCol>
                <a:gridCol w="10405506">
                  <a:extLst>
                    <a:ext uri="{9D8B030D-6E8A-4147-A177-3AD203B41FA5}">
                      <a16:colId xmlns:a16="http://schemas.microsoft.com/office/drawing/2014/main" val="20001"/>
                    </a:ext>
                  </a:extLst>
                </a:gridCol>
              </a:tblGrid>
              <a:tr h="1306671">
                <a:tc>
                  <a:txBody>
                    <a:bodyPr/>
                    <a:lstStyle/>
                    <a:p>
                      <a:pPr algn="ctr">
                        <a:lnSpc>
                          <a:spcPct val="100000"/>
                        </a:lnSpc>
                        <a:defRPr/>
                      </a:pPr>
                      <a:r>
                        <a:rPr lang="vi-VN" sz="4400">
                          <a:solidFill>
                            <a:srgbClr val="000000"/>
                          </a:solidFill>
                          <a:latin typeface="Cambria" panose="02040503050406030204" pitchFamily="18" charset="0"/>
                          <a:ea typeface="Cambria" panose="02040503050406030204" pitchFamily="18" charset="0"/>
                        </a:rPr>
                        <a:t>Ưu điểm</a:t>
                      </a:r>
                      <a:endParaRPr lang="en-US" sz="4400">
                        <a:solidFill>
                          <a:srgbClr val="000000"/>
                        </a:solidFill>
                        <a:latin typeface="Cambria" panose="02040503050406030204" pitchFamily="18" charset="0"/>
                        <a:ea typeface="Cambria" panose="02040503050406030204" pitchFamily="18" charset="0"/>
                      </a:endParaRPr>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0D2EF"/>
                    </a:solidFill>
                  </a:tcPr>
                </a:tc>
                <a:tc>
                  <a:txBody>
                    <a:bodyPr/>
                    <a:lstStyle/>
                    <a:p>
                      <a:pPr algn="ctr">
                        <a:lnSpc>
                          <a:spcPct val="100000"/>
                        </a:lnSpc>
                        <a:defRPr/>
                      </a:pPr>
                      <a:r>
                        <a:rPr lang="vi-VN" sz="4400">
                          <a:solidFill>
                            <a:srgbClr val="000000"/>
                          </a:solidFill>
                          <a:latin typeface="Cambria" panose="02040503050406030204" pitchFamily="18" charset="0"/>
                          <a:ea typeface="Cambria" panose="02040503050406030204" pitchFamily="18" charset="0"/>
                        </a:rPr>
                        <a:t>Nhược điểm</a:t>
                      </a:r>
                      <a:endParaRPr lang="en-US" sz="4400">
                        <a:solidFill>
                          <a:srgbClr val="000000"/>
                        </a:solidFill>
                        <a:latin typeface="Cambria" panose="02040503050406030204" pitchFamily="18" charset="0"/>
                        <a:ea typeface="Cambria" panose="02040503050406030204" pitchFamily="18" charset="0"/>
                      </a:endParaRPr>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0D2EF"/>
                    </a:solidFill>
                  </a:tcPr>
                </a:tc>
                <a:extLst>
                  <a:ext uri="{0D108BD9-81ED-4DB2-BD59-A6C34878D82A}">
                    <a16:rowId xmlns:a16="http://schemas.microsoft.com/office/drawing/2014/main" val="10000"/>
                  </a:ext>
                </a:extLst>
              </a:tr>
              <a:tr h="4287928">
                <a:tc>
                  <a:txBody>
                    <a:bodyPr/>
                    <a:lstStyle/>
                    <a:p>
                      <a:pPr marL="571500" indent="-571500" algn="just">
                        <a:lnSpc>
                          <a:spcPct val="150000"/>
                        </a:lnSpc>
                        <a:buFont typeface="Arial" panose="020B0604020202020204" pitchFamily="34" charset="0"/>
                        <a:buChar char="•"/>
                        <a:defRPr/>
                      </a:pPr>
                      <a:r>
                        <a:rPr lang="en-US" sz="4400">
                          <a:solidFill>
                            <a:srgbClr val="000000"/>
                          </a:solidFill>
                          <a:latin typeface="Cambria" panose="02040503050406030204" pitchFamily="18" charset="0"/>
                          <a:ea typeface="Cambria" panose="02040503050406030204" pitchFamily="18" charset="0"/>
                        </a:rPr>
                        <a:t>Dễ dàng bảo trì và mở rộng ứng dụng</a:t>
                      </a:r>
                      <a:endParaRPr lang="vi-VN" sz="4400">
                        <a:solidFill>
                          <a:srgbClr val="000000"/>
                        </a:solidFill>
                        <a:latin typeface="Cambria" panose="02040503050406030204" pitchFamily="18" charset="0"/>
                        <a:ea typeface="Cambria" panose="02040503050406030204" pitchFamily="18" charset="0"/>
                      </a:endParaRPr>
                    </a:p>
                    <a:p>
                      <a:pPr marL="571500" indent="-571500" algn="just">
                        <a:lnSpc>
                          <a:spcPct val="150000"/>
                        </a:lnSpc>
                        <a:buFont typeface="Arial" panose="020B0604020202020204" pitchFamily="34" charset="0"/>
                        <a:buChar char="•"/>
                        <a:defRPr/>
                      </a:pPr>
                      <a:r>
                        <a:rPr lang="en-US" sz="4400">
                          <a:solidFill>
                            <a:srgbClr val="000000"/>
                          </a:solidFill>
                          <a:latin typeface="Cambria" panose="02040503050406030204" pitchFamily="18" charset="0"/>
                          <a:ea typeface="Cambria" panose="02040503050406030204" pitchFamily="18" charset="0"/>
                        </a:rPr>
                        <a:t>Tăng tính linh hoạt</a:t>
                      </a:r>
                      <a:endParaRPr lang="vi-VN" sz="4400">
                        <a:solidFill>
                          <a:srgbClr val="000000"/>
                        </a:solidFill>
                        <a:latin typeface="Cambria" panose="02040503050406030204" pitchFamily="18" charset="0"/>
                        <a:ea typeface="Cambria" panose="02040503050406030204" pitchFamily="18" charset="0"/>
                      </a:endParaRPr>
                    </a:p>
                    <a:p>
                      <a:pPr marL="571500" indent="-571500" algn="just">
                        <a:lnSpc>
                          <a:spcPct val="150000"/>
                        </a:lnSpc>
                        <a:buFont typeface="Arial" panose="020B0604020202020204" pitchFamily="34" charset="0"/>
                        <a:buChar char="•"/>
                        <a:defRPr/>
                      </a:pPr>
                      <a:r>
                        <a:rPr lang="en-US" sz="4400">
                          <a:solidFill>
                            <a:srgbClr val="000000"/>
                          </a:solidFill>
                          <a:latin typeface="Cambria" panose="02040503050406030204" pitchFamily="18" charset="0"/>
                          <a:ea typeface="Cambria" panose="02040503050406030204" pitchFamily="18" charset="0"/>
                        </a:rPr>
                        <a:t>Cải thiện bảo mật</a:t>
                      </a:r>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marL="571500" indent="-571500" algn="just">
                        <a:lnSpc>
                          <a:spcPct val="150000"/>
                        </a:lnSpc>
                        <a:buFont typeface="Arial" panose="020B0604020202020204" pitchFamily="34" charset="0"/>
                        <a:buChar char="•"/>
                        <a:defRPr/>
                      </a:pPr>
                      <a:r>
                        <a:rPr lang="vi-VN" sz="4400">
                          <a:solidFill>
                            <a:srgbClr val="000000"/>
                          </a:solidFill>
                          <a:latin typeface="Cambria" panose="02040503050406030204" pitchFamily="18" charset="0"/>
                          <a:ea typeface="Cambria" panose="02040503050406030204" pitchFamily="18" charset="0"/>
                        </a:rPr>
                        <a:t>Khó khăn trong việc triển khai</a:t>
                      </a:r>
                    </a:p>
                    <a:p>
                      <a:pPr marL="571500" indent="-571500" algn="just">
                        <a:lnSpc>
                          <a:spcPct val="150000"/>
                        </a:lnSpc>
                        <a:buFont typeface="Arial" panose="020B0604020202020204" pitchFamily="34" charset="0"/>
                        <a:buChar char="•"/>
                        <a:defRPr/>
                      </a:pPr>
                      <a:r>
                        <a:rPr lang="vi-VN" sz="4400">
                          <a:solidFill>
                            <a:srgbClr val="000000"/>
                          </a:solidFill>
                          <a:latin typeface="Cambria" panose="02040503050406030204" pitchFamily="18" charset="0"/>
                          <a:ea typeface="Cambria" panose="02040503050406030204" pitchFamily="18" charset="0"/>
                        </a:rPr>
                        <a:t>Tốn thời gian, công sức quản lý tổ chức file.</a:t>
                      </a:r>
                    </a:p>
                    <a:p>
                      <a:pPr marL="571500" indent="-571500" algn="just">
                        <a:lnSpc>
                          <a:spcPct val="150000"/>
                        </a:lnSpc>
                        <a:buFont typeface="Arial" panose="020B0604020202020204" pitchFamily="34" charset="0"/>
                        <a:buChar char="•"/>
                        <a:defRPr/>
                      </a:pPr>
                      <a:r>
                        <a:rPr lang="vi-VN" sz="4400">
                          <a:solidFill>
                            <a:srgbClr val="000000"/>
                          </a:solidFill>
                          <a:latin typeface="Cambria" panose="02040503050406030204" pitchFamily="18" charset="0"/>
                          <a:ea typeface="Cambria" panose="02040503050406030204" pitchFamily="18" charset="0"/>
                        </a:rPr>
                        <a:t>Xây dựng quy trình tương đối phức tạp</a:t>
                      </a:r>
                    </a:p>
                  </a:txBody>
                  <a:tcPr marL="190500" marR="190500" marT="190500" marB="19050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bl>
          </a:graphicData>
        </a:graphic>
      </p:graphicFrame>
      <p:pic>
        <p:nvPicPr>
          <p:cNvPr id="3" name="Picture 3"/>
          <p:cNvPicPr>
            <a:picLocks noChangeAspect="1"/>
          </p:cNvPicPr>
          <p:nvPr/>
        </p:nvPicPr>
        <p:blipFill>
          <a:blip r:embed="rId5"/>
          <a:srcRect/>
          <a:stretch>
            <a:fillRect/>
          </a:stretch>
        </p:blipFill>
        <p:spPr>
          <a:xfrm rot="898420">
            <a:off x="15956966" y="9033101"/>
            <a:ext cx="2448237" cy="2507797"/>
          </a:xfrm>
          <a:prstGeom prst="rect">
            <a:avLst/>
          </a:prstGeom>
        </p:spPr>
      </p:pic>
      <p:pic>
        <p:nvPicPr>
          <p:cNvPr id="4" name="Picture 4"/>
          <p:cNvPicPr>
            <a:picLocks noChangeAspect="1"/>
          </p:cNvPicPr>
          <p:nvPr/>
        </p:nvPicPr>
        <p:blipFill>
          <a:blip r:embed="rId6"/>
          <a:srcRect/>
          <a:stretch>
            <a:fillRect/>
          </a:stretch>
        </p:blipFill>
        <p:spPr>
          <a:xfrm rot="411278">
            <a:off x="12194240" y="-697477"/>
            <a:ext cx="3043787" cy="2773651"/>
          </a:xfrm>
          <a:prstGeom prst="rect">
            <a:avLst/>
          </a:prstGeom>
        </p:spPr>
      </p:pic>
      <p:pic>
        <p:nvPicPr>
          <p:cNvPr id="7" name="Picture 7"/>
          <p:cNvPicPr>
            <a:picLocks noChangeAspect="1"/>
          </p:cNvPicPr>
          <p:nvPr/>
        </p:nvPicPr>
        <p:blipFill>
          <a:blip r:embed="rId7"/>
          <a:srcRect/>
          <a:stretch>
            <a:fillRect/>
          </a:stretch>
        </p:blipFill>
        <p:spPr>
          <a:xfrm>
            <a:off x="66675" y="57150"/>
            <a:ext cx="2923946" cy="1615480"/>
          </a:xfrm>
          <a:prstGeom prst="rect">
            <a:avLst/>
          </a:prstGeom>
        </p:spPr>
      </p:pic>
      <p:sp>
        <p:nvSpPr>
          <p:cNvPr id="8" name="TextBox 7">
            <a:extLst>
              <a:ext uri="{FF2B5EF4-FFF2-40B4-BE49-F238E27FC236}">
                <a16:creationId xmlns:a16="http://schemas.microsoft.com/office/drawing/2014/main" id="{4456F1BE-F30E-AFE6-E26D-DD2399B60A92}"/>
              </a:ext>
            </a:extLst>
          </p:cNvPr>
          <p:cNvSpPr txBox="1"/>
          <p:nvPr/>
        </p:nvSpPr>
        <p:spPr>
          <a:xfrm>
            <a:off x="2514600" y="282755"/>
            <a:ext cx="8296035" cy="1618328"/>
          </a:xfrm>
          <a:prstGeom prst="rect">
            <a:avLst/>
          </a:prstGeom>
        </p:spPr>
        <p:txBody>
          <a:bodyPr wrap="square" lIns="0" tIns="0" rIns="0" bIns="0" rtlCol="0" anchor="t">
            <a:spAutoFit/>
          </a:bodyPr>
          <a:lstStyle/>
          <a:p>
            <a:pPr marL="0" lvl="0" indent="0" algn="ctr">
              <a:lnSpc>
                <a:spcPct val="150000"/>
              </a:lnSpc>
              <a:spcBef>
                <a:spcPct val="0"/>
              </a:spcBef>
            </a:pPr>
            <a:r>
              <a:rPr lang="vi-VN" sz="8000">
                <a:solidFill>
                  <a:schemeClr val="tx2">
                    <a:lumMod val="50000"/>
                  </a:schemeClr>
                </a:solidFill>
                <a:latin typeface="Cambria" panose="02040503050406030204" pitchFamily="18" charset="0"/>
                <a:ea typeface="Cambria" panose="02040503050406030204" pitchFamily="18" charset="0"/>
              </a:rPr>
              <a:t>MÔ HÌNH MVC</a:t>
            </a:r>
            <a:endParaRPr lang="en-US" sz="8000">
              <a:solidFill>
                <a:schemeClr val="tx2">
                  <a:lumMod val="50000"/>
                </a:schemeClr>
              </a:solidFill>
              <a:latin typeface="Cambria" panose="02040503050406030204" pitchFamily="18" charset="0"/>
              <a:ea typeface="Cambria" panose="02040503050406030204" pitchFamily="18" charset="0"/>
            </a:endParaRPr>
          </a:p>
        </p:txBody>
      </p:sp>
      <p:sp>
        <p:nvSpPr>
          <p:cNvPr id="9" name="TextBox 6">
            <a:extLst>
              <a:ext uri="{FF2B5EF4-FFF2-40B4-BE49-F238E27FC236}">
                <a16:creationId xmlns:a16="http://schemas.microsoft.com/office/drawing/2014/main" id="{5111D223-CBAE-552A-B6AD-4B5B5A580CA9}"/>
              </a:ext>
            </a:extLst>
          </p:cNvPr>
          <p:cNvSpPr txBox="1"/>
          <p:nvPr/>
        </p:nvSpPr>
        <p:spPr>
          <a:xfrm>
            <a:off x="733530" y="2129535"/>
            <a:ext cx="10476317" cy="846642"/>
          </a:xfrm>
          <a:prstGeom prst="rect">
            <a:avLst/>
          </a:prstGeom>
        </p:spPr>
        <p:txBody>
          <a:bodyPr lIns="0" tIns="0" rIns="0" bIns="0" rtlCol="0" anchor="t">
            <a:spAutoFit/>
          </a:bodyPr>
          <a:lstStyle/>
          <a:p>
            <a:pPr>
              <a:lnSpc>
                <a:spcPts val="7440"/>
              </a:lnSpc>
            </a:pPr>
            <a:r>
              <a:rPr lang="vi-VN" sz="4800" spc="-93">
                <a:solidFill>
                  <a:schemeClr val="tx2">
                    <a:lumMod val="50000"/>
                  </a:schemeClr>
                </a:solidFill>
                <a:latin typeface="Cambria" panose="02040503050406030204" pitchFamily="18" charset="0"/>
                <a:ea typeface="Cambria" panose="02040503050406030204" pitchFamily="18" charset="0"/>
              </a:rPr>
              <a:t>Ưu điểm và nhược điểm</a:t>
            </a:r>
          </a:p>
        </p:txBody>
      </p:sp>
      <p:pic>
        <p:nvPicPr>
          <p:cNvPr id="14" name="Audio 13">
            <a:hlinkClick r:id="" action="ppaction://media"/>
            <a:extLst>
              <a:ext uri="{FF2B5EF4-FFF2-40B4-BE49-F238E27FC236}">
                <a16:creationId xmlns:a16="http://schemas.microsoft.com/office/drawing/2014/main" id="{72DC51F6-E348-003E-C478-282EEDDF97BE}"/>
              </a:ext>
            </a:extLst>
          </p:cNvPr>
          <p:cNvPicPr>
            <a:picLocks noChangeAspect="1"/>
          </p:cNvPicPr>
          <p:nvPr>
            <a:audioFile r:link="rId3"/>
            <p:extLst>
              <p:ext uri="{DAA4B4D4-6D71-4841-9C94-3DE7FCFB9230}">
                <p14:media xmlns:p14="http://schemas.microsoft.com/office/powerpoint/2010/main" r:embed="rId2"/>
              </p:ext>
            </p:extLst>
          </p:nvPr>
        </p:nvPicPr>
        <p:blipFill>
          <a:blip r:embed="rId8"/>
          <a:srcRect l="-262704" t="-125896" r="-262704" b="-125896"/>
          <a:stretch>
            <a:fillRect/>
          </a:stretch>
        </p:blipFill>
        <p:spPr>
          <a:xfrm>
            <a:off x="14478000" y="8143875"/>
            <a:ext cx="3048000" cy="1714500"/>
          </a:xfrm>
          <a:prstGeom prst="rect">
            <a:avLst/>
          </a:prstGeom>
        </p:spPr>
      </p:pic>
    </p:spTree>
    <p:custDataLst>
      <p:tags r:id="rId1"/>
    </p:custDataLst>
  </p:cSld>
  <p:clrMapOvr>
    <a:masterClrMapping/>
  </p:clrMapOvr>
  <p:transition spd="slow" advTm="128160">
    <p:cover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par>
                    <p:cTn id="7" fill="hold">
                      <p:stCondLst>
                        <p:cond delay="indefinite"/>
                      </p:stCondLst>
                      <p:childTnLst>
                        <p:par>
                          <p:cTn id="8" fill="hold">
                            <p:stCondLst>
                              <p:cond delay="0"/>
                            </p:stCondLst>
                            <p:childTnLst>
                              <p:par>
                                <p:cTn id="9" presetID="16" presetClass="entr" presetSubtype="21"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barn(inVertical)">
                                      <p:cBhvr>
                                        <p:cTn id="1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2" fill="hold" display="0">
                  <p:stCondLst>
                    <p:cond delay="indefinite"/>
                  </p:stCondLst>
                  <p:endCondLst>
                    <p:cond evt="onStopAudio" delay="0">
                      <p:tgtEl>
                        <p:sldTgt/>
                      </p:tgtEl>
                    </p:cond>
                  </p:endCondLst>
                </p:cTn>
                <p:tgtEl>
                  <p:spTgt spid="14"/>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p:nvPr/>
        </p:nvSpPr>
        <p:spPr>
          <a:xfrm>
            <a:off x="1028700" y="2922270"/>
            <a:ext cx="4641017" cy="1943100"/>
          </a:xfrm>
          <a:custGeom>
            <a:avLst/>
            <a:gdLst/>
            <a:ahLst/>
            <a:cxnLst/>
            <a:rect l="l" t="t" r="r" b="b"/>
            <a:pathLst>
              <a:path w="3501250" h="1465903">
                <a:moveTo>
                  <a:pt x="50045" y="0"/>
                </a:moveTo>
                <a:lnTo>
                  <a:pt x="3451205" y="0"/>
                </a:lnTo>
                <a:cubicBezTo>
                  <a:pt x="3478844" y="0"/>
                  <a:pt x="3501250" y="22406"/>
                  <a:pt x="3501250" y="50045"/>
                </a:cubicBezTo>
                <a:lnTo>
                  <a:pt x="3501250" y="1415858"/>
                </a:lnTo>
                <a:cubicBezTo>
                  <a:pt x="3501250" y="1429131"/>
                  <a:pt x="3495977" y="1441860"/>
                  <a:pt x="3486592" y="1451245"/>
                </a:cubicBezTo>
                <a:cubicBezTo>
                  <a:pt x="3477207" y="1460630"/>
                  <a:pt x="3464478" y="1465903"/>
                  <a:pt x="3451205" y="1465903"/>
                </a:cubicBezTo>
                <a:lnTo>
                  <a:pt x="50045" y="1465903"/>
                </a:lnTo>
                <a:cubicBezTo>
                  <a:pt x="36772" y="1465903"/>
                  <a:pt x="24043" y="1460630"/>
                  <a:pt x="14658" y="1451245"/>
                </a:cubicBezTo>
                <a:cubicBezTo>
                  <a:pt x="5273" y="1441860"/>
                  <a:pt x="0" y="1429131"/>
                  <a:pt x="0" y="1415858"/>
                </a:cubicBezTo>
                <a:lnTo>
                  <a:pt x="0" y="50045"/>
                </a:lnTo>
                <a:cubicBezTo>
                  <a:pt x="0" y="36772"/>
                  <a:pt x="5273" y="24043"/>
                  <a:pt x="14658" y="14658"/>
                </a:cubicBezTo>
                <a:cubicBezTo>
                  <a:pt x="24043" y="5273"/>
                  <a:pt x="36772" y="0"/>
                  <a:pt x="50045" y="0"/>
                </a:cubicBezTo>
                <a:close/>
              </a:path>
            </a:pathLst>
          </a:custGeom>
          <a:solidFill>
            <a:srgbClr val="FFFFFF"/>
          </a:solidFill>
          <a:ln>
            <a:noFill/>
          </a:ln>
        </p:spPr>
      </p:sp>
      <p:pic>
        <p:nvPicPr>
          <p:cNvPr id="5" name="Picture 5"/>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20133"/>
          <a:stretch>
            <a:fillRect/>
          </a:stretch>
        </p:blipFill>
        <p:spPr>
          <a:xfrm rot="-5400000">
            <a:off x="-1087968" y="1007581"/>
            <a:ext cx="10387396" cy="8296034"/>
          </a:xfrm>
          <a:prstGeom prst="rect">
            <a:avLst/>
          </a:prstGeom>
        </p:spPr>
      </p:pic>
      <p:pic>
        <p:nvPicPr>
          <p:cNvPr id="6" name="Picture 6"/>
          <p:cNvPicPr>
            <a:picLocks noChangeAspect="1"/>
          </p:cNvPicPr>
          <p:nvPr/>
        </p:nvPicPr>
        <p:blipFill>
          <a:blip r:embed="rId7"/>
          <a:srcRect/>
          <a:stretch>
            <a:fillRect/>
          </a:stretch>
        </p:blipFill>
        <p:spPr>
          <a:xfrm rot="1582624">
            <a:off x="-1256034" y="7558255"/>
            <a:ext cx="4753728" cy="2798757"/>
          </a:xfrm>
          <a:prstGeom prst="rect">
            <a:avLst/>
          </a:prstGeom>
        </p:spPr>
      </p:pic>
      <p:sp>
        <p:nvSpPr>
          <p:cNvPr id="7" name="TextBox 7"/>
          <p:cNvSpPr txBox="1"/>
          <p:nvPr/>
        </p:nvSpPr>
        <p:spPr>
          <a:xfrm>
            <a:off x="-52585" y="4056206"/>
            <a:ext cx="8296035" cy="1618328"/>
          </a:xfrm>
          <a:prstGeom prst="rect">
            <a:avLst/>
          </a:prstGeom>
        </p:spPr>
        <p:txBody>
          <a:bodyPr wrap="square" lIns="0" tIns="0" rIns="0" bIns="0" rtlCol="0" anchor="t">
            <a:spAutoFit/>
          </a:bodyPr>
          <a:lstStyle/>
          <a:p>
            <a:pPr marL="0" lvl="0" indent="0" algn="ctr">
              <a:lnSpc>
                <a:spcPct val="150000"/>
              </a:lnSpc>
              <a:spcBef>
                <a:spcPct val="0"/>
              </a:spcBef>
            </a:pPr>
            <a:r>
              <a:rPr lang="vi-VN" sz="8000">
                <a:solidFill>
                  <a:srgbClr val="FFFFFF"/>
                </a:solidFill>
                <a:latin typeface="Cambria" panose="02040503050406030204" pitchFamily="18" charset="0"/>
                <a:ea typeface="Cambria" panose="02040503050406030204" pitchFamily="18" charset="0"/>
              </a:rPr>
              <a:t>ASP.NET CORE</a:t>
            </a:r>
            <a:endParaRPr lang="en-US" sz="8000">
              <a:solidFill>
                <a:srgbClr val="FFFFFF"/>
              </a:solidFill>
              <a:latin typeface="Cambria" panose="02040503050406030204" pitchFamily="18" charset="0"/>
              <a:ea typeface="Cambria" panose="02040503050406030204" pitchFamily="18" charset="0"/>
            </a:endParaRPr>
          </a:p>
        </p:txBody>
      </p:sp>
      <p:pic>
        <p:nvPicPr>
          <p:cNvPr id="8" name="Picture 8"/>
          <p:cNvPicPr>
            <a:picLocks noChangeAspect="1"/>
          </p:cNvPicPr>
          <p:nvPr/>
        </p:nvPicPr>
        <p:blipFill>
          <a:blip r:embed="rId8"/>
          <a:srcRect/>
          <a:stretch>
            <a:fillRect/>
          </a:stretch>
        </p:blipFill>
        <p:spPr>
          <a:xfrm rot="-1306438">
            <a:off x="15743621" y="-258951"/>
            <a:ext cx="2296443" cy="3178297"/>
          </a:xfrm>
          <a:prstGeom prst="rect">
            <a:avLst/>
          </a:prstGeom>
        </p:spPr>
      </p:pic>
      <p:pic>
        <p:nvPicPr>
          <p:cNvPr id="27" name="Picture 27"/>
          <p:cNvPicPr>
            <a:picLocks noChangeAspect="1"/>
          </p:cNvPicPr>
          <p:nvPr/>
        </p:nvPicPr>
        <p:blipFill>
          <a:blip r:embed="rId9"/>
          <a:srcRect/>
          <a:stretch>
            <a:fillRect/>
          </a:stretch>
        </p:blipFill>
        <p:spPr>
          <a:xfrm>
            <a:off x="66675" y="57150"/>
            <a:ext cx="2923946" cy="1615480"/>
          </a:xfrm>
          <a:prstGeom prst="rect">
            <a:avLst/>
          </a:prstGeom>
        </p:spPr>
      </p:pic>
      <p:sp>
        <p:nvSpPr>
          <p:cNvPr id="29" name="TextBox 28">
            <a:extLst>
              <a:ext uri="{FF2B5EF4-FFF2-40B4-BE49-F238E27FC236}">
                <a16:creationId xmlns:a16="http://schemas.microsoft.com/office/drawing/2014/main" id="{553D8B64-6ECB-9F83-09F1-EC761A9A9D2E}"/>
              </a:ext>
            </a:extLst>
          </p:cNvPr>
          <p:cNvSpPr txBox="1"/>
          <p:nvPr/>
        </p:nvSpPr>
        <p:spPr>
          <a:xfrm>
            <a:off x="8578703" y="1672630"/>
            <a:ext cx="9686260" cy="6653168"/>
          </a:xfrm>
          <a:prstGeom prst="rect">
            <a:avLst/>
          </a:prstGeom>
          <a:noFill/>
        </p:spPr>
        <p:txBody>
          <a:bodyPr wrap="square">
            <a:spAutoFit/>
          </a:bodyPr>
          <a:lstStyle/>
          <a:p>
            <a:pPr>
              <a:lnSpc>
                <a:spcPct val="200000"/>
              </a:lnSpc>
            </a:pPr>
            <a:r>
              <a:rPr lang="vi-VN" sz="4400">
                <a:solidFill>
                  <a:schemeClr val="tx2">
                    <a:lumMod val="50000"/>
                  </a:schemeClr>
                </a:solidFill>
                <a:effectLst/>
                <a:latin typeface="Cambria" panose="02040503050406030204" pitchFamily="18" charset="0"/>
                <a:ea typeface="Cambria" panose="02040503050406030204" pitchFamily="18" charset="0"/>
              </a:rPr>
              <a:t>Khái niệm</a:t>
            </a:r>
          </a:p>
          <a:p>
            <a:pPr>
              <a:lnSpc>
                <a:spcPct val="200000"/>
              </a:lnSpc>
            </a:pPr>
            <a:r>
              <a:rPr lang="en-US" sz="4400">
                <a:solidFill>
                  <a:schemeClr val="tx2">
                    <a:lumMod val="50000"/>
                  </a:schemeClr>
                </a:solidFill>
                <a:effectLst/>
                <a:latin typeface="Cambria" panose="02040503050406030204" pitchFamily="18" charset="0"/>
                <a:ea typeface="Cambria" panose="02040503050406030204" pitchFamily="18" charset="0"/>
              </a:rPr>
              <a:t>Lịch sử phát triển </a:t>
            </a:r>
            <a:endParaRPr lang="vi-VN" sz="4400">
              <a:solidFill>
                <a:schemeClr val="tx2">
                  <a:lumMod val="50000"/>
                </a:schemeClr>
              </a:solidFill>
              <a:effectLst/>
              <a:latin typeface="Cambria" panose="02040503050406030204" pitchFamily="18" charset="0"/>
              <a:ea typeface="Cambria" panose="02040503050406030204" pitchFamily="18" charset="0"/>
            </a:endParaRPr>
          </a:p>
          <a:p>
            <a:pPr>
              <a:lnSpc>
                <a:spcPct val="200000"/>
              </a:lnSpc>
            </a:pPr>
            <a:r>
              <a:rPr lang="en-US" sz="4400">
                <a:solidFill>
                  <a:schemeClr val="tx2">
                    <a:lumMod val="50000"/>
                  </a:schemeClr>
                </a:solidFill>
                <a:effectLst/>
                <a:latin typeface="Cambria" panose="02040503050406030204" pitchFamily="18" charset="0"/>
                <a:ea typeface="Cambria" panose="02040503050406030204" pitchFamily="18" charset="0"/>
              </a:rPr>
              <a:t>Cấu trúc</a:t>
            </a:r>
            <a:endParaRPr lang="vi-VN" sz="4400">
              <a:solidFill>
                <a:schemeClr val="tx2">
                  <a:lumMod val="50000"/>
                </a:schemeClr>
              </a:solidFill>
              <a:effectLst/>
              <a:latin typeface="Cambria" panose="02040503050406030204" pitchFamily="18" charset="0"/>
              <a:ea typeface="Cambria" panose="02040503050406030204" pitchFamily="18" charset="0"/>
            </a:endParaRPr>
          </a:p>
          <a:p>
            <a:pPr>
              <a:lnSpc>
                <a:spcPct val="200000"/>
              </a:lnSpc>
            </a:pPr>
            <a:r>
              <a:rPr lang="en-US" sz="4400">
                <a:solidFill>
                  <a:schemeClr val="tx2">
                    <a:lumMod val="50000"/>
                  </a:schemeClr>
                </a:solidFill>
                <a:effectLst/>
                <a:latin typeface="Cambria" panose="02040503050406030204" pitchFamily="18" charset="0"/>
                <a:ea typeface="Cambria" panose="02040503050406030204" pitchFamily="18" charset="0"/>
              </a:rPr>
              <a:t>Cách hoạt động </a:t>
            </a:r>
            <a:endParaRPr lang="vi-VN" sz="4400">
              <a:solidFill>
                <a:schemeClr val="tx2">
                  <a:lumMod val="50000"/>
                </a:schemeClr>
              </a:solidFill>
              <a:effectLst/>
              <a:latin typeface="Cambria" panose="02040503050406030204" pitchFamily="18" charset="0"/>
              <a:ea typeface="Cambria" panose="02040503050406030204" pitchFamily="18" charset="0"/>
            </a:endParaRPr>
          </a:p>
          <a:p>
            <a:pPr>
              <a:lnSpc>
                <a:spcPct val="200000"/>
              </a:lnSpc>
            </a:pPr>
            <a:r>
              <a:rPr lang="vi-VN" sz="4400">
                <a:solidFill>
                  <a:schemeClr val="tx2">
                    <a:lumMod val="50000"/>
                  </a:schemeClr>
                </a:solidFill>
                <a:effectLst/>
                <a:latin typeface="Cambria" panose="02040503050406030204" pitchFamily="18" charset="0"/>
                <a:ea typeface="Cambria" panose="02040503050406030204" pitchFamily="18" charset="0"/>
              </a:rPr>
              <a:t>Ưu điểm và nhược điểm</a:t>
            </a:r>
            <a:endParaRPr lang="en-US" sz="4400">
              <a:solidFill>
                <a:schemeClr val="tx2">
                  <a:lumMod val="50000"/>
                </a:schemeClr>
              </a:solidFill>
              <a:effectLst/>
              <a:latin typeface="Cambria" panose="02040503050406030204" pitchFamily="18" charset="0"/>
              <a:ea typeface="Cambria" panose="02040503050406030204" pitchFamily="18" charset="0"/>
            </a:endParaRPr>
          </a:p>
        </p:txBody>
      </p:sp>
      <p:pic>
        <p:nvPicPr>
          <p:cNvPr id="10" name="Audio 9">
            <a:hlinkClick r:id="" action="ppaction://media"/>
            <a:extLst>
              <a:ext uri="{FF2B5EF4-FFF2-40B4-BE49-F238E27FC236}">
                <a16:creationId xmlns:a16="http://schemas.microsoft.com/office/drawing/2014/main" id="{A7D2AF51-5722-DBD4-6A24-04BF3104C35F}"/>
              </a:ext>
            </a:extLst>
          </p:cNvPr>
          <p:cNvPicPr>
            <a:picLocks noChangeAspect="1"/>
          </p:cNvPicPr>
          <p:nvPr>
            <a:audioFile r:link="rId3"/>
            <p:extLst>
              <p:ext uri="{DAA4B4D4-6D71-4841-9C94-3DE7FCFB9230}">
                <p14:media xmlns:p14="http://schemas.microsoft.com/office/powerpoint/2010/main" r:embed="rId2"/>
              </p:ext>
            </p:extLst>
          </p:nvPr>
        </p:nvPicPr>
        <p:blipFill>
          <a:blip r:embed="rId10"/>
          <a:srcRect l="-262704" t="-125896" r="-262704" b="-125896"/>
          <a:stretch>
            <a:fillRect/>
          </a:stretch>
        </p:blipFill>
        <p:spPr>
          <a:xfrm>
            <a:off x="14478000" y="8143875"/>
            <a:ext cx="3048000" cy="1714500"/>
          </a:xfrm>
          <a:prstGeom prst="rect">
            <a:avLst/>
          </a:prstGeom>
        </p:spPr>
      </p:pic>
    </p:spTree>
    <p:custDataLst>
      <p:tags r:id="rId1"/>
    </p:custDataLst>
    <p:extLst>
      <p:ext uri="{BB962C8B-B14F-4D97-AF65-F5344CB8AC3E}">
        <p14:creationId xmlns:p14="http://schemas.microsoft.com/office/powerpoint/2010/main" val="3408289240"/>
      </p:ext>
    </p:extLst>
  </p:cSld>
  <p:clrMapOvr>
    <a:masterClrMapping/>
  </p:clrMapOvr>
  <mc:AlternateContent xmlns:mc="http://schemas.openxmlformats.org/markup-compatibility/2006">
    <mc:Choice xmlns:p14="http://schemas.microsoft.com/office/powerpoint/2010/main" Requires="p14">
      <p:transition spd="slow" p14:dur="1500" advTm="16356">
        <p:split orient="vert"/>
      </p:transition>
    </mc:Choice>
    <mc:Fallback>
      <p:transition spd="slow" advTm="16356">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nodeType="clickEffect">
                                  <p:stCondLst>
                                    <p:cond delay="0"/>
                                  </p:stCondLst>
                                  <p:childTnLst>
                                    <p:set>
                                      <p:cBhvr>
                                        <p:cTn id="10" dur="1" fill="hold">
                                          <p:stCondLst>
                                            <p:cond delay="0"/>
                                          </p:stCondLst>
                                        </p:cTn>
                                        <p:tgtEl>
                                          <p:spTgt spid="29">
                                            <p:txEl>
                                              <p:pRg st="0" end="0"/>
                                            </p:txEl>
                                          </p:spTgt>
                                        </p:tgtEl>
                                        <p:attrNameLst>
                                          <p:attrName>style.visibility</p:attrName>
                                        </p:attrNameLst>
                                      </p:cBhvr>
                                      <p:to>
                                        <p:strVal val="visible"/>
                                      </p:to>
                                    </p:set>
                                    <p:animEffect transition="in" filter="fade">
                                      <p:cBhvr>
                                        <p:cTn id="11" dur="1000"/>
                                        <p:tgtEl>
                                          <p:spTgt spid="29">
                                            <p:txEl>
                                              <p:pRg st="0" end="0"/>
                                            </p:txEl>
                                          </p:spTgt>
                                        </p:tgtEl>
                                      </p:cBhvr>
                                    </p:animEffect>
                                    <p:anim calcmode="lin" valueType="num">
                                      <p:cBhvr>
                                        <p:cTn id="12" dur="1000" fill="hold"/>
                                        <p:tgtEl>
                                          <p:spTgt spid="29">
                                            <p:txEl>
                                              <p:pRg st="0" end="0"/>
                                            </p:txEl>
                                          </p:spTgt>
                                        </p:tgtEl>
                                        <p:attrNameLst>
                                          <p:attrName>ppt_x</p:attrName>
                                        </p:attrNameLst>
                                      </p:cBhvr>
                                      <p:tavLst>
                                        <p:tav tm="0">
                                          <p:val>
                                            <p:strVal val="#ppt_x"/>
                                          </p:val>
                                        </p:tav>
                                        <p:tav tm="100000">
                                          <p:val>
                                            <p:strVal val="#ppt_x"/>
                                          </p:val>
                                        </p:tav>
                                      </p:tavLst>
                                    </p:anim>
                                    <p:anim calcmode="lin" valueType="num">
                                      <p:cBhvr>
                                        <p:cTn id="13" dur="1000" fill="hold"/>
                                        <p:tgtEl>
                                          <p:spTgt spid="29">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nodeType="clickEffect">
                                  <p:stCondLst>
                                    <p:cond delay="0"/>
                                  </p:stCondLst>
                                  <p:childTnLst>
                                    <p:set>
                                      <p:cBhvr>
                                        <p:cTn id="17" dur="1" fill="hold">
                                          <p:stCondLst>
                                            <p:cond delay="0"/>
                                          </p:stCondLst>
                                        </p:cTn>
                                        <p:tgtEl>
                                          <p:spTgt spid="29">
                                            <p:txEl>
                                              <p:pRg st="1" end="1"/>
                                            </p:txEl>
                                          </p:spTgt>
                                        </p:tgtEl>
                                        <p:attrNameLst>
                                          <p:attrName>style.visibility</p:attrName>
                                        </p:attrNameLst>
                                      </p:cBhvr>
                                      <p:to>
                                        <p:strVal val="visible"/>
                                      </p:to>
                                    </p:set>
                                    <p:animEffect transition="in" filter="fade">
                                      <p:cBhvr>
                                        <p:cTn id="18" dur="1000"/>
                                        <p:tgtEl>
                                          <p:spTgt spid="29">
                                            <p:txEl>
                                              <p:pRg st="1" end="1"/>
                                            </p:txEl>
                                          </p:spTgt>
                                        </p:tgtEl>
                                      </p:cBhvr>
                                    </p:animEffect>
                                    <p:anim calcmode="lin" valueType="num">
                                      <p:cBhvr>
                                        <p:cTn id="19" dur="1000" fill="hold"/>
                                        <p:tgtEl>
                                          <p:spTgt spid="29">
                                            <p:txEl>
                                              <p:pRg st="1" end="1"/>
                                            </p:txEl>
                                          </p:spTgt>
                                        </p:tgtEl>
                                        <p:attrNameLst>
                                          <p:attrName>ppt_x</p:attrName>
                                        </p:attrNameLst>
                                      </p:cBhvr>
                                      <p:tavLst>
                                        <p:tav tm="0">
                                          <p:val>
                                            <p:strVal val="#ppt_x"/>
                                          </p:val>
                                        </p:tav>
                                        <p:tav tm="100000">
                                          <p:val>
                                            <p:strVal val="#ppt_x"/>
                                          </p:val>
                                        </p:tav>
                                      </p:tavLst>
                                    </p:anim>
                                    <p:anim calcmode="lin" valueType="num">
                                      <p:cBhvr>
                                        <p:cTn id="20" dur="1000" fill="hold"/>
                                        <p:tgtEl>
                                          <p:spTgt spid="29">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nodeType="clickEffect">
                                  <p:stCondLst>
                                    <p:cond delay="0"/>
                                  </p:stCondLst>
                                  <p:childTnLst>
                                    <p:set>
                                      <p:cBhvr>
                                        <p:cTn id="24" dur="1" fill="hold">
                                          <p:stCondLst>
                                            <p:cond delay="0"/>
                                          </p:stCondLst>
                                        </p:cTn>
                                        <p:tgtEl>
                                          <p:spTgt spid="29">
                                            <p:txEl>
                                              <p:pRg st="2" end="2"/>
                                            </p:txEl>
                                          </p:spTgt>
                                        </p:tgtEl>
                                        <p:attrNameLst>
                                          <p:attrName>style.visibility</p:attrName>
                                        </p:attrNameLst>
                                      </p:cBhvr>
                                      <p:to>
                                        <p:strVal val="visible"/>
                                      </p:to>
                                    </p:set>
                                    <p:animEffect transition="in" filter="fade">
                                      <p:cBhvr>
                                        <p:cTn id="25" dur="1000"/>
                                        <p:tgtEl>
                                          <p:spTgt spid="29">
                                            <p:txEl>
                                              <p:pRg st="2" end="2"/>
                                            </p:txEl>
                                          </p:spTgt>
                                        </p:tgtEl>
                                      </p:cBhvr>
                                    </p:animEffect>
                                    <p:anim calcmode="lin" valueType="num">
                                      <p:cBhvr>
                                        <p:cTn id="26" dur="1000" fill="hold"/>
                                        <p:tgtEl>
                                          <p:spTgt spid="29">
                                            <p:txEl>
                                              <p:pRg st="2" end="2"/>
                                            </p:txEl>
                                          </p:spTgt>
                                        </p:tgtEl>
                                        <p:attrNameLst>
                                          <p:attrName>ppt_x</p:attrName>
                                        </p:attrNameLst>
                                      </p:cBhvr>
                                      <p:tavLst>
                                        <p:tav tm="0">
                                          <p:val>
                                            <p:strVal val="#ppt_x"/>
                                          </p:val>
                                        </p:tav>
                                        <p:tav tm="100000">
                                          <p:val>
                                            <p:strVal val="#ppt_x"/>
                                          </p:val>
                                        </p:tav>
                                      </p:tavLst>
                                    </p:anim>
                                    <p:anim calcmode="lin" valueType="num">
                                      <p:cBhvr>
                                        <p:cTn id="27" dur="1000" fill="hold"/>
                                        <p:tgtEl>
                                          <p:spTgt spid="29">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nodeType="clickEffect">
                                  <p:stCondLst>
                                    <p:cond delay="0"/>
                                  </p:stCondLst>
                                  <p:childTnLst>
                                    <p:set>
                                      <p:cBhvr>
                                        <p:cTn id="31" dur="1" fill="hold">
                                          <p:stCondLst>
                                            <p:cond delay="0"/>
                                          </p:stCondLst>
                                        </p:cTn>
                                        <p:tgtEl>
                                          <p:spTgt spid="29">
                                            <p:txEl>
                                              <p:pRg st="3" end="3"/>
                                            </p:txEl>
                                          </p:spTgt>
                                        </p:tgtEl>
                                        <p:attrNameLst>
                                          <p:attrName>style.visibility</p:attrName>
                                        </p:attrNameLst>
                                      </p:cBhvr>
                                      <p:to>
                                        <p:strVal val="visible"/>
                                      </p:to>
                                    </p:set>
                                    <p:animEffect transition="in" filter="fade">
                                      <p:cBhvr>
                                        <p:cTn id="32" dur="1000"/>
                                        <p:tgtEl>
                                          <p:spTgt spid="29">
                                            <p:txEl>
                                              <p:pRg st="3" end="3"/>
                                            </p:txEl>
                                          </p:spTgt>
                                        </p:tgtEl>
                                      </p:cBhvr>
                                    </p:animEffect>
                                    <p:anim calcmode="lin" valueType="num">
                                      <p:cBhvr>
                                        <p:cTn id="33" dur="1000" fill="hold"/>
                                        <p:tgtEl>
                                          <p:spTgt spid="29">
                                            <p:txEl>
                                              <p:pRg st="3" end="3"/>
                                            </p:txEl>
                                          </p:spTgt>
                                        </p:tgtEl>
                                        <p:attrNameLst>
                                          <p:attrName>ppt_x</p:attrName>
                                        </p:attrNameLst>
                                      </p:cBhvr>
                                      <p:tavLst>
                                        <p:tav tm="0">
                                          <p:val>
                                            <p:strVal val="#ppt_x"/>
                                          </p:val>
                                        </p:tav>
                                        <p:tav tm="100000">
                                          <p:val>
                                            <p:strVal val="#ppt_x"/>
                                          </p:val>
                                        </p:tav>
                                      </p:tavLst>
                                    </p:anim>
                                    <p:anim calcmode="lin" valueType="num">
                                      <p:cBhvr>
                                        <p:cTn id="34" dur="1000" fill="hold"/>
                                        <p:tgtEl>
                                          <p:spTgt spid="29">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nodeType="clickEffect">
                                  <p:stCondLst>
                                    <p:cond delay="0"/>
                                  </p:stCondLst>
                                  <p:childTnLst>
                                    <p:set>
                                      <p:cBhvr>
                                        <p:cTn id="38" dur="1" fill="hold">
                                          <p:stCondLst>
                                            <p:cond delay="0"/>
                                          </p:stCondLst>
                                        </p:cTn>
                                        <p:tgtEl>
                                          <p:spTgt spid="29">
                                            <p:txEl>
                                              <p:pRg st="4" end="4"/>
                                            </p:txEl>
                                          </p:spTgt>
                                        </p:tgtEl>
                                        <p:attrNameLst>
                                          <p:attrName>style.visibility</p:attrName>
                                        </p:attrNameLst>
                                      </p:cBhvr>
                                      <p:to>
                                        <p:strVal val="visible"/>
                                      </p:to>
                                    </p:set>
                                    <p:animEffect transition="in" filter="fade">
                                      <p:cBhvr>
                                        <p:cTn id="39" dur="1000"/>
                                        <p:tgtEl>
                                          <p:spTgt spid="29">
                                            <p:txEl>
                                              <p:pRg st="4" end="4"/>
                                            </p:txEl>
                                          </p:spTgt>
                                        </p:tgtEl>
                                      </p:cBhvr>
                                    </p:animEffect>
                                    <p:anim calcmode="lin" valueType="num">
                                      <p:cBhvr>
                                        <p:cTn id="40" dur="1000" fill="hold"/>
                                        <p:tgtEl>
                                          <p:spTgt spid="29">
                                            <p:txEl>
                                              <p:pRg st="4" end="4"/>
                                            </p:txEl>
                                          </p:spTgt>
                                        </p:tgtEl>
                                        <p:attrNameLst>
                                          <p:attrName>ppt_x</p:attrName>
                                        </p:attrNameLst>
                                      </p:cBhvr>
                                      <p:tavLst>
                                        <p:tav tm="0">
                                          <p:val>
                                            <p:strVal val="#ppt_x"/>
                                          </p:val>
                                        </p:tav>
                                        <p:tav tm="100000">
                                          <p:val>
                                            <p:strVal val="#ppt_x"/>
                                          </p:val>
                                        </p:tav>
                                      </p:tavLst>
                                    </p:anim>
                                    <p:anim calcmode="lin" valueType="num">
                                      <p:cBhvr>
                                        <p:cTn id="41" dur="1000" fill="hold"/>
                                        <p:tgtEl>
                                          <p:spTgt spid="29">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42" fill="hold" display="0">
                  <p:stCondLst>
                    <p:cond delay="indefinite"/>
                  </p:stCondLst>
                  <p:endCondLst>
                    <p:cond evt="onStopAudio" delay="0">
                      <p:tgtEl>
                        <p:sldTgt/>
                      </p:tgtEl>
                    </p:cond>
                  </p:endCondLst>
                </p:cTn>
                <p:tgtEl>
                  <p:spTgt spid="10"/>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6"/>
          <p:cNvPicPr>
            <a:picLocks noChangeAspect="1"/>
          </p:cNvPicPr>
          <p:nvPr/>
        </p:nvPicPr>
        <p:blipFill>
          <a:blip r:embed="rId5"/>
          <a:srcRect/>
          <a:stretch>
            <a:fillRect/>
          </a:stretch>
        </p:blipFill>
        <p:spPr>
          <a:xfrm>
            <a:off x="66675" y="57150"/>
            <a:ext cx="2923946" cy="1615480"/>
          </a:xfrm>
          <a:prstGeom prst="rect">
            <a:avLst/>
          </a:prstGeom>
        </p:spPr>
      </p:pic>
      <p:sp>
        <p:nvSpPr>
          <p:cNvPr id="27" name="TextBox 7">
            <a:extLst>
              <a:ext uri="{FF2B5EF4-FFF2-40B4-BE49-F238E27FC236}">
                <a16:creationId xmlns:a16="http://schemas.microsoft.com/office/drawing/2014/main" id="{A78D6CB5-5C27-1F29-18D3-CB28BDD6CD31}"/>
              </a:ext>
            </a:extLst>
          </p:cNvPr>
          <p:cNvSpPr txBox="1"/>
          <p:nvPr/>
        </p:nvSpPr>
        <p:spPr>
          <a:xfrm>
            <a:off x="2514600" y="282755"/>
            <a:ext cx="8296035" cy="1618328"/>
          </a:xfrm>
          <a:prstGeom prst="rect">
            <a:avLst/>
          </a:prstGeom>
        </p:spPr>
        <p:txBody>
          <a:bodyPr wrap="square" lIns="0" tIns="0" rIns="0" bIns="0" rtlCol="0" anchor="t">
            <a:spAutoFit/>
          </a:bodyPr>
          <a:lstStyle/>
          <a:p>
            <a:pPr marL="0" lvl="0" indent="0" algn="ctr">
              <a:lnSpc>
                <a:spcPct val="150000"/>
              </a:lnSpc>
              <a:spcBef>
                <a:spcPct val="0"/>
              </a:spcBef>
            </a:pPr>
            <a:r>
              <a:rPr lang="vi-VN" sz="8000">
                <a:solidFill>
                  <a:schemeClr val="tx2">
                    <a:lumMod val="50000"/>
                  </a:schemeClr>
                </a:solidFill>
                <a:latin typeface="Cambria" panose="02040503050406030204" pitchFamily="18" charset="0"/>
                <a:ea typeface="Cambria" panose="02040503050406030204" pitchFamily="18" charset="0"/>
              </a:rPr>
              <a:t>ASP.NET CORE</a:t>
            </a:r>
          </a:p>
        </p:txBody>
      </p:sp>
      <p:sp>
        <p:nvSpPr>
          <p:cNvPr id="28" name="TextBox 6">
            <a:extLst>
              <a:ext uri="{FF2B5EF4-FFF2-40B4-BE49-F238E27FC236}">
                <a16:creationId xmlns:a16="http://schemas.microsoft.com/office/drawing/2014/main" id="{A5D42622-F365-FCD4-2696-D8A6A7C73E5C}"/>
              </a:ext>
            </a:extLst>
          </p:cNvPr>
          <p:cNvSpPr txBox="1"/>
          <p:nvPr/>
        </p:nvSpPr>
        <p:spPr>
          <a:xfrm>
            <a:off x="733530" y="2129535"/>
            <a:ext cx="10476317" cy="846642"/>
          </a:xfrm>
          <a:prstGeom prst="rect">
            <a:avLst/>
          </a:prstGeom>
        </p:spPr>
        <p:txBody>
          <a:bodyPr lIns="0" tIns="0" rIns="0" bIns="0" rtlCol="0" anchor="t">
            <a:spAutoFit/>
          </a:bodyPr>
          <a:lstStyle/>
          <a:p>
            <a:pPr>
              <a:lnSpc>
                <a:spcPts val="7440"/>
              </a:lnSpc>
            </a:pPr>
            <a:r>
              <a:rPr lang="vi-VN" sz="4800" spc="-93">
                <a:solidFill>
                  <a:schemeClr val="tx2">
                    <a:lumMod val="50000"/>
                  </a:schemeClr>
                </a:solidFill>
                <a:latin typeface="Cambria" panose="02040503050406030204" pitchFamily="18" charset="0"/>
                <a:ea typeface="Cambria" panose="02040503050406030204" pitchFamily="18" charset="0"/>
              </a:rPr>
              <a:t>Khái niệm</a:t>
            </a:r>
            <a:endParaRPr lang="en-US" sz="4800" spc="-93">
              <a:solidFill>
                <a:schemeClr val="tx2">
                  <a:lumMod val="50000"/>
                </a:schemeClr>
              </a:solidFill>
              <a:latin typeface="Cambria" panose="02040503050406030204" pitchFamily="18" charset="0"/>
              <a:ea typeface="Cambria" panose="02040503050406030204" pitchFamily="18" charset="0"/>
            </a:endParaRPr>
          </a:p>
        </p:txBody>
      </p:sp>
      <p:sp>
        <p:nvSpPr>
          <p:cNvPr id="32" name="TextBox 31">
            <a:extLst>
              <a:ext uri="{FF2B5EF4-FFF2-40B4-BE49-F238E27FC236}">
                <a16:creationId xmlns:a16="http://schemas.microsoft.com/office/drawing/2014/main" id="{5400D0DC-B5F2-3D3B-621D-DE367C033CF3}"/>
              </a:ext>
            </a:extLst>
          </p:cNvPr>
          <p:cNvSpPr txBox="1"/>
          <p:nvPr/>
        </p:nvSpPr>
        <p:spPr>
          <a:xfrm>
            <a:off x="733530" y="3204629"/>
            <a:ext cx="16868670" cy="5518114"/>
          </a:xfrm>
          <a:prstGeom prst="rect">
            <a:avLst/>
          </a:prstGeom>
          <a:noFill/>
        </p:spPr>
        <p:txBody>
          <a:bodyPr wrap="square">
            <a:spAutoFit/>
          </a:bodyPr>
          <a:lstStyle/>
          <a:p>
            <a:pPr marL="571500" indent="-571500" algn="just">
              <a:lnSpc>
                <a:spcPct val="150000"/>
              </a:lnSpc>
              <a:buFont typeface="Wingdings" panose="05000000000000000000" pitchFamily="2" charset="2"/>
              <a:buChar char="§"/>
            </a:pPr>
            <a:r>
              <a:rPr lang="vi-VN" sz="4000">
                <a:solidFill>
                  <a:schemeClr val="accent1">
                    <a:lumMod val="50000"/>
                  </a:schemeClr>
                </a:solidFill>
                <a:effectLst/>
                <a:latin typeface="Cambria" panose="02040503050406030204" pitchFamily="18" charset="0"/>
                <a:ea typeface="Cambria" panose="02040503050406030204" pitchFamily="18" charset="0"/>
              </a:rPr>
              <a:t>ASP.NET Core là một framework phát triển ứng dụng web được xây dựng bởi Microsoft. </a:t>
            </a:r>
          </a:p>
          <a:p>
            <a:pPr marL="571500" indent="-571500" algn="just">
              <a:lnSpc>
                <a:spcPct val="150000"/>
              </a:lnSpc>
              <a:buFont typeface="Wingdings" panose="05000000000000000000" pitchFamily="2" charset="2"/>
              <a:buChar char="§"/>
            </a:pPr>
            <a:r>
              <a:rPr lang="vi-VN" sz="4000">
                <a:solidFill>
                  <a:schemeClr val="accent1">
                    <a:lumMod val="50000"/>
                  </a:schemeClr>
                </a:solidFill>
                <a:latin typeface="Cambria" panose="02040503050406030204" pitchFamily="18" charset="0"/>
                <a:ea typeface="Cambria" panose="02040503050406030204" pitchFamily="18" charset="0"/>
              </a:rPr>
              <a:t>Đ</a:t>
            </a:r>
            <a:r>
              <a:rPr lang="vi-VN" sz="4000">
                <a:solidFill>
                  <a:schemeClr val="accent1">
                    <a:lumMod val="50000"/>
                  </a:schemeClr>
                </a:solidFill>
                <a:effectLst/>
                <a:latin typeface="Cambria" panose="02040503050406030204" pitchFamily="18" charset="0"/>
                <a:ea typeface="Cambria" panose="02040503050406030204" pitchFamily="18" charset="0"/>
              </a:rPr>
              <a:t>ược thiết kế để làm việc trên nhiều nền tảng, cho phép các lập trình viên phát triển ứng dụng web đa nền tảng và đa dạng. </a:t>
            </a:r>
          </a:p>
          <a:p>
            <a:pPr marL="571500" indent="-571500" algn="just">
              <a:lnSpc>
                <a:spcPct val="150000"/>
              </a:lnSpc>
              <a:buFont typeface="Wingdings" panose="05000000000000000000" pitchFamily="2" charset="2"/>
              <a:buChar char="§"/>
            </a:pPr>
            <a:r>
              <a:rPr lang="vi-VN" sz="4000">
                <a:solidFill>
                  <a:schemeClr val="accent1">
                    <a:lumMod val="50000"/>
                  </a:schemeClr>
                </a:solidFill>
                <a:effectLst/>
                <a:latin typeface="Cambria" panose="02040503050406030204" pitchFamily="18" charset="0"/>
                <a:ea typeface="Cambria" panose="02040503050406030204" pitchFamily="18" charset="0"/>
              </a:rPr>
              <a:t>Cung cấp các tính năng và công cụ để xây dựng ứng dụng web hiệu quả, có tính bảo mật cao và dễ dàng bảo trì.</a:t>
            </a:r>
            <a:endParaRPr lang="en-US" sz="4000">
              <a:solidFill>
                <a:schemeClr val="accent1">
                  <a:lumMod val="50000"/>
                </a:schemeClr>
              </a:solidFill>
              <a:latin typeface="Cambria" panose="02040503050406030204" pitchFamily="18" charset="0"/>
              <a:ea typeface="Cambria" panose="02040503050406030204" pitchFamily="18" charset="0"/>
            </a:endParaRPr>
          </a:p>
        </p:txBody>
      </p:sp>
      <p:pic>
        <p:nvPicPr>
          <p:cNvPr id="33" name="Picture 3">
            <a:extLst>
              <a:ext uri="{FF2B5EF4-FFF2-40B4-BE49-F238E27FC236}">
                <a16:creationId xmlns:a16="http://schemas.microsoft.com/office/drawing/2014/main" id="{C68D7B9E-25E7-1D18-02FF-601E6486D640}"/>
              </a:ext>
            </a:extLst>
          </p:cNvPr>
          <p:cNvPicPr>
            <a:picLocks noChangeAspect="1"/>
          </p:cNvPicPr>
          <p:nvPr/>
        </p:nvPicPr>
        <p:blipFill>
          <a:blip r:embed="rId6"/>
          <a:srcRect t="2594" b="2594"/>
          <a:stretch>
            <a:fillRect/>
          </a:stretch>
        </p:blipFill>
        <p:spPr>
          <a:xfrm>
            <a:off x="13792200" y="7928676"/>
            <a:ext cx="5299422" cy="4716647"/>
          </a:xfrm>
          <a:prstGeom prst="rect">
            <a:avLst/>
          </a:prstGeom>
        </p:spPr>
      </p:pic>
      <p:pic>
        <p:nvPicPr>
          <p:cNvPr id="39" name="Audio 38">
            <a:hlinkClick r:id="" action="ppaction://media"/>
            <a:extLst>
              <a:ext uri="{FF2B5EF4-FFF2-40B4-BE49-F238E27FC236}">
                <a16:creationId xmlns:a16="http://schemas.microsoft.com/office/drawing/2014/main" id="{89A0A565-C0B7-5416-97FD-E2BC52D9151E}"/>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262704" t="-125896" r="-262704" b="-125896"/>
          <a:stretch>
            <a:fillRect/>
          </a:stretch>
        </p:blipFill>
        <p:spPr>
          <a:xfrm>
            <a:off x="14478000" y="8143875"/>
            <a:ext cx="3048000" cy="1714500"/>
          </a:xfrm>
          <a:prstGeom prst="rect">
            <a:avLst/>
          </a:prstGeom>
        </p:spPr>
      </p:pic>
    </p:spTree>
    <p:custDataLst>
      <p:tags r:id="rId1"/>
    </p:custDataLst>
  </p:cSld>
  <p:clrMapOvr>
    <a:masterClrMapping/>
  </p:clrMapOvr>
  <p:transition spd="slow" advTm="37533">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9"/>
                                        </p:tgtEl>
                                      </p:cBhvr>
                                    </p:cmd>
                                  </p:childTnLst>
                                </p:cTn>
                              </p:par>
                            </p:childTnLst>
                          </p:cTn>
                        </p:par>
                      </p:childTnLst>
                    </p:cTn>
                  </p:par>
                  <p:par>
                    <p:cTn id="7" fill="hold">
                      <p:stCondLst>
                        <p:cond delay="indefinite"/>
                      </p:stCondLst>
                      <p:childTnLst>
                        <p:par>
                          <p:cTn id="8" fill="hold">
                            <p:stCondLst>
                              <p:cond delay="0"/>
                            </p:stCondLst>
                            <p:childTnLst>
                              <p:par>
                                <p:cTn id="9" presetID="16" presetClass="entr" presetSubtype="21" fill="hold" nodeType="clickEffect">
                                  <p:stCondLst>
                                    <p:cond delay="0"/>
                                  </p:stCondLst>
                                  <p:childTnLst>
                                    <p:set>
                                      <p:cBhvr>
                                        <p:cTn id="10" dur="1" fill="hold">
                                          <p:stCondLst>
                                            <p:cond delay="0"/>
                                          </p:stCondLst>
                                        </p:cTn>
                                        <p:tgtEl>
                                          <p:spTgt spid="32">
                                            <p:txEl>
                                              <p:pRg st="0" end="0"/>
                                            </p:txEl>
                                          </p:spTgt>
                                        </p:tgtEl>
                                        <p:attrNameLst>
                                          <p:attrName>style.visibility</p:attrName>
                                        </p:attrNameLst>
                                      </p:cBhvr>
                                      <p:to>
                                        <p:strVal val="visible"/>
                                      </p:to>
                                    </p:set>
                                    <p:animEffect transition="in" filter="barn(inVertical)">
                                      <p:cBhvr>
                                        <p:cTn id="11" dur="500"/>
                                        <p:tgtEl>
                                          <p:spTgt spid="32">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6" presetClass="entr" presetSubtype="21" fill="hold" nodeType="clickEffect">
                                  <p:stCondLst>
                                    <p:cond delay="0"/>
                                  </p:stCondLst>
                                  <p:childTnLst>
                                    <p:set>
                                      <p:cBhvr>
                                        <p:cTn id="15" dur="1" fill="hold">
                                          <p:stCondLst>
                                            <p:cond delay="0"/>
                                          </p:stCondLst>
                                        </p:cTn>
                                        <p:tgtEl>
                                          <p:spTgt spid="32">
                                            <p:txEl>
                                              <p:pRg st="1" end="1"/>
                                            </p:txEl>
                                          </p:spTgt>
                                        </p:tgtEl>
                                        <p:attrNameLst>
                                          <p:attrName>style.visibility</p:attrName>
                                        </p:attrNameLst>
                                      </p:cBhvr>
                                      <p:to>
                                        <p:strVal val="visible"/>
                                      </p:to>
                                    </p:set>
                                    <p:animEffect transition="in" filter="barn(inVertical)">
                                      <p:cBhvr>
                                        <p:cTn id="16" dur="500"/>
                                        <p:tgtEl>
                                          <p:spTgt spid="32">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6" presetClass="entr" presetSubtype="21" fill="hold" nodeType="clickEffect">
                                  <p:stCondLst>
                                    <p:cond delay="0"/>
                                  </p:stCondLst>
                                  <p:childTnLst>
                                    <p:set>
                                      <p:cBhvr>
                                        <p:cTn id="20" dur="1" fill="hold">
                                          <p:stCondLst>
                                            <p:cond delay="0"/>
                                          </p:stCondLst>
                                        </p:cTn>
                                        <p:tgtEl>
                                          <p:spTgt spid="32">
                                            <p:txEl>
                                              <p:pRg st="2" end="2"/>
                                            </p:txEl>
                                          </p:spTgt>
                                        </p:tgtEl>
                                        <p:attrNameLst>
                                          <p:attrName>style.visibility</p:attrName>
                                        </p:attrNameLst>
                                      </p:cBhvr>
                                      <p:to>
                                        <p:strVal val="visible"/>
                                      </p:to>
                                    </p:set>
                                    <p:animEffect transition="in" filter="barn(inVertical)">
                                      <p:cBhvr>
                                        <p:cTn id="21" dur="500"/>
                                        <p:tgtEl>
                                          <p:spTgt spid="3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2" fill="hold" display="0">
                  <p:stCondLst>
                    <p:cond delay="indefinite"/>
                  </p:stCondLst>
                  <p:endCondLst>
                    <p:cond evt="onStopAudio" delay="0">
                      <p:tgtEl>
                        <p:sldTgt/>
                      </p:tgtEl>
                    </p:cond>
                  </p:endCondLst>
                </p:cTn>
                <p:tgtEl>
                  <p:spTgt spid="39"/>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7.8|2.4|2.8|2.7"/>
</p:tagLst>
</file>

<file path=ppt/tags/tag10.xml><?xml version="1.0" encoding="utf-8"?>
<p:tagLst xmlns:a="http://schemas.openxmlformats.org/drawingml/2006/main" xmlns:r="http://schemas.openxmlformats.org/officeDocument/2006/relationships" xmlns:p="http://schemas.openxmlformats.org/presentationml/2006/main">
  <p:tag name="TIMING" val="|11.6|13.5|12.3"/>
</p:tagLst>
</file>

<file path=ppt/tags/tag11.xml><?xml version="1.0" encoding="utf-8"?>
<p:tagLst xmlns:a="http://schemas.openxmlformats.org/drawingml/2006/main" xmlns:r="http://schemas.openxmlformats.org/officeDocument/2006/relationships" xmlns:p="http://schemas.openxmlformats.org/presentationml/2006/main">
  <p:tag name="TIMING" val="|15|16.1"/>
</p:tagLst>
</file>

<file path=ppt/tags/tag12.xml><?xml version="1.0" encoding="utf-8"?>
<p:tagLst xmlns:a="http://schemas.openxmlformats.org/drawingml/2006/main" xmlns:r="http://schemas.openxmlformats.org/officeDocument/2006/relationships" xmlns:p="http://schemas.openxmlformats.org/presentationml/2006/main">
  <p:tag name="TIMING" val="|15.2"/>
</p:tagLst>
</file>

<file path=ppt/tags/tag13.xml><?xml version="1.0" encoding="utf-8"?>
<p:tagLst xmlns:a="http://schemas.openxmlformats.org/drawingml/2006/main" xmlns:r="http://schemas.openxmlformats.org/officeDocument/2006/relationships" xmlns:p="http://schemas.openxmlformats.org/presentationml/2006/main">
  <p:tag name="TIMING" val="|21.1"/>
</p:tagLst>
</file>

<file path=ppt/tags/tag14.xml><?xml version="1.0" encoding="utf-8"?>
<p:tagLst xmlns:a="http://schemas.openxmlformats.org/drawingml/2006/main" xmlns:r="http://schemas.openxmlformats.org/officeDocument/2006/relationships" xmlns:p="http://schemas.openxmlformats.org/presentationml/2006/main">
  <p:tag name="TIMING" val="|12.5"/>
</p:tagLst>
</file>

<file path=ppt/tags/tag15.xml><?xml version="1.0" encoding="utf-8"?>
<p:tagLst xmlns:a="http://schemas.openxmlformats.org/drawingml/2006/main" xmlns:r="http://schemas.openxmlformats.org/officeDocument/2006/relationships" xmlns:p="http://schemas.openxmlformats.org/presentationml/2006/main">
  <p:tag name="TIMING" val="|6.3|2.2"/>
</p:tagLst>
</file>

<file path=ppt/tags/tag16.xml><?xml version="1.0" encoding="utf-8"?>
<p:tagLst xmlns:a="http://schemas.openxmlformats.org/drawingml/2006/main" xmlns:r="http://schemas.openxmlformats.org/officeDocument/2006/relationships" xmlns:p="http://schemas.openxmlformats.org/presentationml/2006/main">
  <p:tag name="TIMING" val="|3.5|5.8|8.6"/>
</p:tagLst>
</file>

<file path=ppt/tags/tag17.xml><?xml version="1.0" encoding="utf-8"?>
<p:tagLst xmlns:a="http://schemas.openxmlformats.org/drawingml/2006/main" xmlns:r="http://schemas.openxmlformats.org/officeDocument/2006/relationships" xmlns:p="http://schemas.openxmlformats.org/presentationml/2006/main">
  <p:tag name="TIMING" val="|4.2|9.2"/>
</p:tagLst>
</file>

<file path=ppt/tags/tag2.xml><?xml version="1.0" encoding="utf-8"?>
<p:tagLst xmlns:a="http://schemas.openxmlformats.org/drawingml/2006/main" xmlns:r="http://schemas.openxmlformats.org/officeDocument/2006/relationships" xmlns:p="http://schemas.openxmlformats.org/presentationml/2006/main">
  <p:tag name="TIMING" val="|8.2|0.8|1.2|1.1"/>
</p:tagLst>
</file>

<file path=ppt/tags/tag3.xml><?xml version="1.0" encoding="utf-8"?>
<p:tagLst xmlns:a="http://schemas.openxmlformats.org/drawingml/2006/main" xmlns:r="http://schemas.openxmlformats.org/officeDocument/2006/relationships" xmlns:p="http://schemas.openxmlformats.org/presentationml/2006/main">
  <p:tag name="TIMING" val="|3.2|6.4"/>
</p:tagLst>
</file>

<file path=ppt/tags/tag4.xml><?xml version="1.0" encoding="utf-8"?>
<p:tagLst xmlns:a="http://schemas.openxmlformats.org/drawingml/2006/main" xmlns:r="http://schemas.openxmlformats.org/officeDocument/2006/relationships" xmlns:p="http://schemas.openxmlformats.org/presentationml/2006/main">
  <p:tag name="TIMING" val="|9.6"/>
</p:tagLst>
</file>

<file path=ppt/tags/tag5.xml><?xml version="1.0" encoding="utf-8"?>
<p:tagLst xmlns:a="http://schemas.openxmlformats.org/drawingml/2006/main" xmlns:r="http://schemas.openxmlformats.org/officeDocument/2006/relationships" xmlns:p="http://schemas.openxmlformats.org/presentationml/2006/main">
  <p:tag name="TIMING" val="|13.5"/>
</p:tagLst>
</file>

<file path=ppt/tags/tag6.xml><?xml version="1.0" encoding="utf-8"?>
<p:tagLst xmlns:a="http://schemas.openxmlformats.org/drawingml/2006/main" xmlns:r="http://schemas.openxmlformats.org/officeDocument/2006/relationships" xmlns:p="http://schemas.openxmlformats.org/presentationml/2006/main">
  <p:tag name="TIMING" val="|8.4"/>
</p:tagLst>
</file>

<file path=ppt/tags/tag7.xml><?xml version="1.0" encoding="utf-8"?>
<p:tagLst xmlns:a="http://schemas.openxmlformats.org/drawingml/2006/main" xmlns:r="http://schemas.openxmlformats.org/officeDocument/2006/relationships" xmlns:p="http://schemas.openxmlformats.org/presentationml/2006/main">
  <p:tag name="TIMING" val="|6.7|0.8|1.3|1.1|1.6"/>
</p:tagLst>
</file>

<file path=ppt/tags/tag8.xml><?xml version="1.0" encoding="utf-8"?>
<p:tagLst xmlns:a="http://schemas.openxmlformats.org/drawingml/2006/main" xmlns:r="http://schemas.openxmlformats.org/officeDocument/2006/relationships" xmlns:p="http://schemas.openxmlformats.org/presentationml/2006/main">
  <p:tag name="TIMING" val="|7.4|7.5|9.9"/>
</p:tagLst>
</file>

<file path=ppt/tags/tag9.xml><?xml version="1.0" encoding="utf-8"?>
<p:tagLst xmlns:a="http://schemas.openxmlformats.org/drawingml/2006/main" xmlns:r="http://schemas.openxmlformats.org/officeDocument/2006/relationships" xmlns:p="http://schemas.openxmlformats.org/presentationml/2006/main">
  <p:tag name="TIMING" val="|4.1|12.4|14.4"/>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2386</TotalTime>
  <Words>702</Words>
  <Application>Microsoft Office PowerPoint</Application>
  <PresentationFormat>Custom</PresentationFormat>
  <Paragraphs>127</Paragraphs>
  <Slides>21</Slides>
  <Notes>5</Notes>
  <HiddenSlides>0</HiddenSlides>
  <MMClips>21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Calibri</vt:lpstr>
      <vt:lpstr>Wingdings</vt:lpstr>
      <vt:lpstr>Arial</vt:lpstr>
      <vt:lpstr>Times New Roman</vt:lpstr>
      <vt:lpstr>Cambria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LẬP TRÌNH WEB ASP.NET CORE MVC</dc:title>
  <dc:creator>Mie</dc:creator>
  <cp:lastModifiedBy>Mie</cp:lastModifiedBy>
  <cp:revision>11</cp:revision>
  <dcterms:created xsi:type="dcterms:W3CDTF">2006-08-16T00:00:00Z</dcterms:created>
  <dcterms:modified xsi:type="dcterms:W3CDTF">2023-04-29T11:01:12Z</dcterms:modified>
  <dc:identifier>DAFeHjIjnWA</dc:identifier>
</cp:coreProperties>
</file>